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36"/>
  </p:notesMasterIdLst>
  <p:handoutMasterIdLst>
    <p:handoutMasterId r:id="rId37"/>
  </p:handoutMasterIdLst>
  <p:sldIdLst>
    <p:sldId id="295" r:id="rId5"/>
    <p:sldId id="257" r:id="rId6"/>
    <p:sldId id="258" r:id="rId7"/>
    <p:sldId id="259" r:id="rId8"/>
    <p:sldId id="261" r:id="rId9"/>
    <p:sldId id="317" r:id="rId10"/>
    <p:sldId id="316" r:id="rId11"/>
    <p:sldId id="263" r:id="rId12"/>
    <p:sldId id="307" r:id="rId13"/>
    <p:sldId id="308" r:id="rId14"/>
    <p:sldId id="309" r:id="rId15"/>
    <p:sldId id="310" r:id="rId16"/>
    <p:sldId id="314" r:id="rId17"/>
    <p:sldId id="315" r:id="rId18"/>
    <p:sldId id="268" r:id="rId19"/>
    <p:sldId id="269" r:id="rId20"/>
    <p:sldId id="270" r:id="rId21"/>
    <p:sldId id="271" r:id="rId22"/>
    <p:sldId id="313" r:id="rId23"/>
    <p:sldId id="312" r:id="rId24"/>
    <p:sldId id="318" r:id="rId25"/>
    <p:sldId id="320" r:id="rId26"/>
    <p:sldId id="274" r:id="rId27"/>
    <p:sldId id="275" r:id="rId28"/>
    <p:sldId id="276" r:id="rId29"/>
    <p:sldId id="277" r:id="rId30"/>
    <p:sldId id="278" r:id="rId31"/>
    <p:sldId id="279" r:id="rId32"/>
    <p:sldId id="280" r:id="rId33"/>
    <p:sldId id="281" r:id="rId34"/>
    <p:sldId id="2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ebjani Sarma" initials="DS" lastIdx="11" clrIdx="0">
    <p:extLst>
      <p:ext uri="{19B8F6BF-5375-455C-9EA6-DF929625EA0E}">
        <p15:presenceInfo xmlns:p15="http://schemas.microsoft.com/office/powerpoint/2012/main" userId="adfb025f0ff3c5c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A9B32-4DA2-402C-99F4-24F8DA4E8558}" v="19" dt="2025-03-09T03:17:46.144"/>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5196" autoAdjust="0"/>
  </p:normalViewPr>
  <p:slideViewPr>
    <p:cSldViewPr snapToGrid="0">
      <p:cViewPr varScale="1">
        <p:scale>
          <a:sx n="111" d="100"/>
          <a:sy n="111" d="100"/>
        </p:scale>
        <p:origin x="390" y="96"/>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8F1C2E-385A-4EE9-8E16-3816E49CCBD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2A44834-E2B3-42AF-BECE-5957BE13DD49}">
      <dgm:prSet/>
      <dgm:spPr/>
      <dgm:t>
        <a:bodyPr/>
        <a:lstStyle/>
        <a:p>
          <a:pPr>
            <a:defRPr cap="all"/>
          </a:pPr>
          <a:r>
            <a:rPr lang="en-US" b="0" i="0" baseline="0" dirty="0"/>
            <a:t>Seed set to 42 for reproducibility</a:t>
          </a:r>
          <a:endParaRPr lang="en-US" dirty="0"/>
        </a:p>
      </dgm:t>
    </dgm:pt>
    <dgm:pt modelId="{DBB01BD1-2FC3-48E4-B8AF-046C366D7AC9}" type="parTrans" cxnId="{DDC0C225-47DC-4F5E-98DF-6245C4C3E27A}">
      <dgm:prSet/>
      <dgm:spPr/>
      <dgm:t>
        <a:bodyPr/>
        <a:lstStyle/>
        <a:p>
          <a:endParaRPr lang="en-US"/>
        </a:p>
      </dgm:t>
    </dgm:pt>
    <dgm:pt modelId="{52AD2D69-554E-46A3-9D91-0F69FE59E0BD}" type="sibTrans" cxnId="{DDC0C225-47DC-4F5E-98DF-6245C4C3E27A}">
      <dgm:prSet/>
      <dgm:spPr/>
      <dgm:t>
        <a:bodyPr/>
        <a:lstStyle/>
        <a:p>
          <a:endParaRPr lang="en-US"/>
        </a:p>
      </dgm:t>
    </dgm:pt>
    <dgm:pt modelId="{D6C3D69A-6721-48A3-A354-DFE5B76609BC}">
      <dgm:prSet/>
      <dgm:spPr/>
      <dgm:t>
        <a:bodyPr/>
        <a:lstStyle/>
        <a:p>
          <a:pPr>
            <a:defRPr cap="all"/>
          </a:pPr>
          <a:r>
            <a:rPr lang="en-US" b="0" i="0" baseline="0"/>
            <a:t>Apply data augmentation techniques such as rotation and flipping to enhance model generalization</a:t>
          </a:r>
          <a:endParaRPr lang="en-US"/>
        </a:p>
      </dgm:t>
    </dgm:pt>
    <dgm:pt modelId="{1A325DD3-4ADA-4F6D-92E9-32A8F08899AF}" type="parTrans" cxnId="{FDAD5F88-89CE-4937-A2F3-82FAFF83DA47}">
      <dgm:prSet/>
      <dgm:spPr/>
      <dgm:t>
        <a:bodyPr/>
        <a:lstStyle/>
        <a:p>
          <a:endParaRPr lang="en-US"/>
        </a:p>
      </dgm:t>
    </dgm:pt>
    <dgm:pt modelId="{9192C480-533E-48E7-BDD7-9F11D4F6CECB}" type="sibTrans" cxnId="{FDAD5F88-89CE-4937-A2F3-82FAFF83DA47}">
      <dgm:prSet/>
      <dgm:spPr/>
      <dgm:t>
        <a:bodyPr/>
        <a:lstStyle/>
        <a:p>
          <a:endParaRPr lang="en-US"/>
        </a:p>
      </dgm:t>
    </dgm:pt>
    <dgm:pt modelId="{B73E8D5E-67DF-47BE-9B8E-21DAA8307F36}">
      <dgm:prSet/>
      <dgm:spPr/>
      <dgm:t>
        <a:bodyPr/>
        <a:lstStyle/>
        <a:p>
          <a:pPr>
            <a:defRPr cap="all"/>
          </a:pPr>
          <a:r>
            <a:rPr lang="en-US" b="0" i="0" baseline="0"/>
            <a:t>Dataset is standardized by normalizing pixel values</a:t>
          </a:r>
          <a:endParaRPr lang="en-US"/>
        </a:p>
      </dgm:t>
    </dgm:pt>
    <dgm:pt modelId="{17CFB657-D268-4037-BF4F-0D46AC7BD859}" type="parTrans" cxnId="{4D966B91-0C80-48EF-B680-3F557B2459C2}">
      <dgm:prSet/>
      <dgm:spPr/>
      <dgm:t>
        <a:bodyPr/>
        <a:lstStyle/>
        <a:p>
          <a:endParaRPr lang="en-US"/>
        </a:p>
      </dgm:t>
    </dgm:pt>
    <dgm:pt modelId="{52369F78-7F39-45AB-93AB-F106077E0C4E}" type="sibTrans" cxnId="{4D966B91-0C80-48EF-B680-3F557B2459C2}">
      <dgm:prSet/>
      <dgm:spPr/>
      <dgm:t>
        <a:bodyPr/>
        <a:lstStyle/>
        <a:p>
          <a:endParaRPr lang="en-US"/>
        </a:p>
      </dgm:t>
    </dgm:pt>
    <dgm:pt modelId="{2A69D98A-E696-4C36-A47E-31A623C941AB}">
      <dgm:prSet/>
      <dgm:spPr/>
      <dgm:t>
        <a:bodyPr/>
        <a:lstStyle/>
        <a:p>
          <a:pPr>
            <a:defRPr cap="all"/>
          </a:pPr>
          <a:r>
            <a:rPr lang="en-US" b="0" i="0" baseline="0"/>
            <a:t>Dataset is split 80/20 for training and validation</a:t>
          </a:r>
          <a:endParaRPr lang="en-US"/>
        </a:p>
      </dgm:t>
    </dgm:pt>
    <dgm:pt modelId="{48C9227C-D995-476F-BAE4-5118E9141E55}" type="parTrans" cxnId="{8408440E-B179-4C50-99D8-C872D8CCA0A1}">
      <dgm:prSet/>
      <dgm:spPr/>
      <dgm:t>
        <a:bodyPr/>
        <a:lstStyle/>
        <a:p>
          <a:endParaRPr lang="en-US"/>
        </a:p>
      </dgm:t>
    </dgm:pt>
    <dgm:pt modelId="{CAF360AF-9578-4341-8655-7B0E2EB84A69}" type="sibTrans" cxnId="{8408440E-B179-4C50-99D8-C872D8CCA0A1}">
      <dgm:prSet/>
      <dgm:spPr/>
      <dgm:t>
        <a:bodyPr/>
        <a:lstStyle/>
        <a:p>
          <a:endParaRPr lang="en-US"/>
        </a:p>
      </dgm:t>
    </dgm:pt>
    <dgm:pt modelId="{8C8A32B3-FC04-4055-9D03-3B6B696F7CF4}">
      <dgm:prSet/>
      <dgm:spPr/>
      <dgm:t>
        <a:bodyPr/>
        <a:lstStyle/>
        <a:p>
          <a:pPr>
            <a:defRPr cap="all"/>
          </a:pPr>
          <a:r>
            <a:rPr lang="en-US" b="0" i="0" baseline="0"/>
            <a:t>Using PyTorch DataLoader, the images are loaded for efficient batching and transformation</a:t>
          </a:r>
          <a:endParaRPr lang="en-US"/>
        </a:p>
      </dgm:t>
    </dgm:pt>
    <dgm:pt modelId="{91AF6C12-35F2-410B-BC9A-D2DD2AA92DFB}" type="parTrans" cxnId="{EB2AEDCD-DA55-4847-873D-9193E5433EB4}">
      <dgm:prSet/>
      <dgm:spPr/>
      <dgm:t>
        <a:bodyPr/>
        <a:lstStyle/>
        <a:p>
          <a:endParaRPr lang="en-US"/>
        </a:p>
      </dgm:t>
    </dgm:pt>
    <dgm:pt modelId="{83AC1EC9-0893-4FFA-88A3-4234F3E33AB2}" type="sibTrans" cxnId="{EB2AEDCD-DA55-4847-873D-9193E5433EB4}">
      <dgm:prSet/>
      <dgm:spPr/>
      <dgm:t>
        <a:bodyPr/>
        <a:lstStyle/>
        <a:p>
          <a:endParaRPr lang="en-US"/>
        </a:p>
      </dgm:t>
    </dgm:pt>
    <dgm:pt modelId="{D15D64E0-DFAD-4FD7-81EB-51B537780C1A}" type="pres">
      <dgm:prSet presAssocID="{AC8F1C2E-385A-4EE9-8E16-3816E49CCBD0}" presName="root" presStyleCnt="0">
        <dgm:presLayoutVars>
          <dgm:dir/>
          <dgm:resizeHandles val="exact"/>
        </dgm:presLayoutVars>
      </dgm:prSet>
      <dgm:spPr/>
    </dgm:pt>
    <dgm:pt modelId="{C33371F0-22E6-4326-8AC0-CBE2BCFE7C84}" type="pres">
      <dgm:prSet presAssocID="{22A44834-E2B3-42AF-BECE-5957BE13DD49}" presName="compNode" presStyleCnt="0"/>
      <dgm:spPr/>
    </dgm:pt>
    <dgm:pt modelId="{681DAD31-920C-442A-A53F-26B83C85C651}" type="pres">
      <dgm:prSet presAssocID="{22A44834-E2B3-42AF-BECE-5957BE13DD49}" presName="iconBgRect" presStyleLbl="bgShp" presStyleIdx="0" presStyleCnt="5"/>
      <dgm:spPr/>
    </dgm:pt>
    <dgm:pt modelId="{C027A4E7-4572-4B98-993A-82BDC28D7FEC}" type="pres">
      <dgm:prSet presAssocID="{22A44834-E2B3-42AF-BECE-5957BE13DD4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9D4DF22-F127-451D-ABD3-37EB6686F512}" type="pres">
      <dgm:prSet presAssocID="{22A44834-E2B3-42AF-BECE-5957BE13DD49}" presName="spaceRect" presStyleCnt="0"/>
      <dgm:spPr/>
    </dgm:pt>
    <dgm:pt modelId="{2C82E1ED-6159-4DEF-B6A2-6FF3BFC47180}" type="pres">
      <dgm:prSet presAssocID="{22A44834-E2B3-42AF-BECE-5957BE13DD49}" presName="textRect" presStyleLbl="revTx" presStyleIdx="0" presStyleCnt="5">
        <dgm:presLayoutVars>
          <dgm:chMax val="1"/>
          <dgm:chPref val="1"/>
        </dgm:presLayoutVars>
      </dgm:prSet>
      <dgm:spPr/>
    </dgm:pt>
    <dgm:pt modelId="{FB6775D0-2BD2-490A-9072-B3F22687BA02}" type="pres">
      <dgm:prSet presAssocID="{52AD2D69-554E-46A3-9D91-0F69FE59E0BD}" presName="sibTrans" presStyleCnt="0"/>
      <dgm:spPr/>
    </dgm:pt>
    <dgm:pt modelId="{4E9F75BF-C39D-4F2A-A3CF-68F8F249550C}" type="pres">
      <dgm:prSet presAssocID="{D6C3D69A-6721-48A3-A354-DFE5B76609BC}" presName="compNode" presStyleCnt="0"/>
      <dgm:spPr/>
    </dgm:pt>
    <dgm:pt modelId="{AAEAA114-E2EB-42A6-9C1F-AC7135FC9AE1}" type="pres">
      <dgm:prSet presAssocID="{D6C3D69A-6721-48A3-A354-DFE5B76609BC}" presName="iconBgRect" presStyleLbl="bgShp" presStyleIdx="1" presStyleCnt="5"/>
      <dgm:spPr/>
    </dgm:pt>
    <dgm:pt modelId="{E2E8F811-BECF-4C40-8628-8BA5D2445DB8}" type="pres">
      <dgm:prSet presAssocID="{D6C3D69A-6721-48A3-A354-DFE5B76609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01A0306B-2DAD-4B0A-8A00-7C1F9D3A5151}" type="pres">
      <dgm:prSet presAssocID="{D6C3D69A-6721-48A3-A354-DFE5B76609BC}" presName="spaceRect" presStyleCnt="0"/>
      <dgm:spPr/>
    </dgm:pt>
    <dgm:pt modelId="{1E7C87DF-43B7-48F4-875A-B1C38DCCC135}" type="pres">
      <dgm:prSet presAssocID="{D6C3D69A-6721-48A3-A354-DFE5B76609BC}" presName="textRect" presStyleLbl="revTx" presStyleIdx="1" presStyleCnt="5">
        <dgm:presLayoutVars>
          <dgm:chMax val="1"/>
          <dgm:chPref val="1"/>
        </dgm:presLayoutVars>
      </dgm:prSet>
      <dgm:spPr/>
    </dgm:pt>
    <dgm:pt modelId="{FBD76811-12C7-4159-8513-9C9EC8849367}" type="pres">
      <dgm:prSet presAssocID="{9192C480-533E-48E7-BDD7-9F11D4F6CECB}" presName="sibTrans" presStyleCnt="0"/>
      <dgm:spPr/>
    </dgm:pt>
    <dgm:pt modelId="{EFFAB8DF-3E5D-4842-8148-04D0073BEA23}" type="pres">
      <dgm:prSet presAssocID="{B73E8D5E-67DF-47BE-9B8E-21DAA8307F36}" presName="compNode" presStyleCnt="0"/>
      <dgm:spPr/>
    </dgm:pt>
    <dgm:pt modelId="{ABF7C022-6361-4393-98E3-E2DE3F5C8DA7}" type="pres">
      <dgm:prSet presAssocID="{B73E8D5E-67DF-47BE-9B8E-21DAA8307F36}" presName="iconBgRect" presStyleLbl="bgShp" presStyleIdx="2" presStyleCnt="5"/>
      <dgm:spPr/>
    </dgm:pt>
    <dgm:pt modelId="{09B15918-68C7-4C2B-A6D5-F078F81EFB4B}" type="pres">
      <dgm:prSet presAssocID="{B73E8D5E-67DF-47BE-9B8E-21DAA8307F3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C07B49EE-5C90-4C65-9484-8F681B9CBFBC}" type="pres">
      <dgm:prSet presAssocID="{B73E8D5E-67DF-47BE-9B8E-21DAA8307F36}" presName="spaceRect" presStyleCnt="0"/>
      <dgm:spPr/>
    </dgm:pt>
    <dgm:pt modelId="{618678F7-6052-48E2-8731-6B7230E99F48}" type="pres">
      <dgm:prSet presAssocID="{B73E8D5E-67DF-47BE-9B8E-21DAA8307F36}" presName="textRect" presStyleLbl="revTx" presStyleIdx="2" presStyleCnt="5">
        <dgm:presLayoutVars>
          <dgm:chMax val="1"/>
          <dgm:chPref val="1"/>
        </dgm:presLayoutVars>
      </dgm:prSet>
      <dgm:spPr/>
    </dgm:pt>
    <dgm:pt modelId="{59706F65-41C4-4C6C-AE9A-EBAF89D24AEE}" type="pres">
      <dgm:prSet presAssocID="{52369F78-7F39-45AB-93AB-F106077E0C4E}" presName="sibTrans" presStyleCnt="0"/>
      <dgm:spPr/>
    </dgm:pt>
    <dgm:pt modelId="{D1655539-3EFE-4BBF-B3F3-E888CD2AB913}" type="pres">
      <dgm:prSet presAssocID="{2A69D98A-E696-4C36-A47E-31A623C941AB}" presName="compNode" presStyleCnt="0"/>
      <dgm:spPr/>
    </dgm:pt>
    <dgm:pt modelId="{D48A2C18-18E1-496B-B483-1A8650A25574}" type="pres">
      <dgm:prSet presAssocID="{2A69D98A-E696-4C36-A47E-31A623C941AB}" presName="iconBgRect" presStyleLbl="bgShp" presStyleIdx="3" presStyleCnt="5"/>
      <dgm:spPr/>
    </dgm:pt>
    <dgm:pt modelId="{3590D970-ED9F-4C0E-98D8-9EE5FB25B3BD}" type="pres">
      <dgm:prSet presAssocID="{2A69D98A-E696-4C36-A47E-31A623C941A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59D21C32-041B-4F7A-BB0D-9C23C440432C}" type="pres">
      <dgm:prSet presAssocID="{2A69D98A-E696-4C36-A47E-31A623C941AB}" presName="spaceRect" presStyleCnt="0"/>
      <dgm:spPr/>
    </dgm:pt>
    <dgm:pt modelId="{B8E66744-CA0F-4E6C-8BB2-717B042C52E2}" type="pres">
      <dgm:prSet presAssocID="{2A69D98A-E696-4C36-A47E-31A623C941AB}" presName="textRect" presStyleLbl="revTx" presStyleIdx="3" presStyleCnt="5">
        <dgm:presLayoutVars>
          <dgm:chMax val="1"/>
          <dgm:chPref val="1"/>
        </dgm:presLayoutVars>
      </dgm:prSet>
      <dgm:spPr/>
    </dgm:pt>
    <dgm:pt modelId="{C57868A7-D11A-4F76-889D-34B6D89040B4}" type="pres">
      <dgm:prSet presAssocID="{CAF360AF-9578-4341-8655-7B0E2EB84A69}" presName="sibTrans" presStyleCnt="0"/>
      <dgm:spPr/>
    </dgm:pt>
    <dgm:pt modelId="{FABA4F60-799F-435B-B479-EBF69982F2C0}" type="pres">
      <dgm:prSet presAssocID="{8C8A32B3-FC04-4055-9D03-3B6B696F7CF4}" presName="compNode" presStyleCnt="0"/>
      <dgm:spPr/>
    </dgm:pt>
    <dgm:pt modelId="{A1BD4127-F247-4AD8-8B56-F6076876B115}" type="pres">
      <dgm:prSet presAssocID="{8C8A32B3-FC04-4055-9D03-3B6B696F7CF4}" presName="iconBgRect" presStyleLbl="bgShp" presStyleIdx="4" presStyleCnt="5"/>
      <dgm:spPr/>
    </dgm:pt>
    <dgm:pt modelId="{57A8C784-E6EE-4D51-9F1F-C090CA83B069}" type="pres">
      <dgm:prSet presAssocID="{8C8A32B3-FC04-4055-9D03-3B6B696F7CF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nner"/>
        </a:ext>
      </dgm:extLst>
    </dgm:pt>
    <dgm:pt modelId="{9F6DBEF1-ECC5-4039-A937-6B202D2B0BC2}" type="pres">
      <dgm:prSet presAssocID="{8C8A32B3-FC04-4055-9D03-3B6B696F7CF4}" presName="spaceRect" presStyleCnt="0"/>
      <dgm:spPr/>
    </dgm:pt>
    <dgm:pt modelId="{412F0501-6D8C-4D3C-9B1D-A296DBBC193B}" type="pres">
      <dgm:prSet presAssocID="{8C8A32B3-FC04-4055-9D03-3B6B696F7CF4}" presName="textRect" presStyleLbl="revTx" presStyleIdx="4" presStyleCnt="5">
        <dgm:presLayoutVars>
          <dgm:chMax val="1"/>
          <dgm:chPref val="1"/>
        </dgm:presLayoutVars>
      </dgm:prSet>
      <dgm:spPr/>
    </dgm:pt>
  </dgm:ptLst>
  <dgm:cxnLst>
    <dgm:cxn modelId="{8408440E-B179-4C50-99D8-C872D8CCA0A1}" srcId="{AC8F1C2E-385A-4EE9-8E16-3816E49CCBD0}" destId="{2A69D98A-E696-4C36-A47E-31A623C941AB}" srcOrd="3" destOrd="0" parTransId="{48C9227C-D995-476F-BAE4-5118E9141E55}" sibTransId="{CAF360AF-9578-4341-8655-7B0E2EB84A69}"/>
    <dgm:cxn modelId="{DDC0C225-47DC-4F5E-98DF-6245C4C3E27A}" srcId="{AC8F1C2E-385A-4EE9-8E16-3816E49CCBD0}" destId="{22A44834-E2B3-42AF-BECE-5957BE13DD49}" srcOrd="0" destOrd="0" parTransId="{DBB01BD1-2FC3-48E4-B8AF-046C366D7AC9}" sibTransId="{52AD2D69-554E-46A3-9D91-0F69FE59E0BD}"/>
    <dgm:cxn modelId="{DCC1B75E-C3F4-46E1-B26A-581550E8B196}" type="presOf" srcId="{8C8A32B3-FC04-4055-9D03-3B6B696F7CF4}" destId="{412F0501-6D8C-4D3C-9B1D-A296DBBC193B}" srcOrd="0" destOrd="0" presId="urn:microsoft.com/office/officeart/2018/5/layout/IconCircleLabelList"/>
    <dgm:cxn modelId="{54591F4D-A543-429E-BA97-89EC0A054F2E}" type="presOf" srcId="{D6C3D69A-6721-48A3-A354-DFE5B76609BC}" destId="{1E7C87DF-43B7-48F4-875A-B1C38DCCC135}" srcOrd="0" destOrd="0" presId="urn:microsoft.com/office/officeart/2018/5/layout/IconCircleLabelList"/>
    <dgm:cxn modelId="{1D38BA71-F76B-4765-BE1E-9E0FE29A3C1A}" type="presOf" srcId="{22A44834-E2B3-42AF-BECE-5957BE13DD49}" destId="{2C82E1ED-6159-4DEF-B6A2-6FF3BFC47180}" srcOrd="0" destOrd="0" presId="urn:microsoft.com/office/officeart/2018/5/layout/IconCircleLabelList"/>
    <dgm:cxn modelId="{FDAD5F88-89CE-4937-A2F3-82FAFF83DA47}" srcId="{AC8F1C2E-385A-4EE9-8E16-3816E49CCBD0}" destId="{D6C3D69A-6721-48A3-A354-DFE5B76609BC}" srcOrd="1" destOrd="0" parTransId="{1A325DD3-4ADA-4F6D-92E9-32A8F08899AF}" sibTransId="{9192C480-533E-48E7-BDD7-9F11D4F6CECB}"/>
    <dgm:cxn modelId="{4D966B91-0C80-48EF-B680-3F557B2459C2}" srcId="{AC8F1C2E-385A-4EE9-8E16-3816E49CCBD0}" destId="{B73E8D5E-67DF-47BE-9B8E-21DAA8307F36}" srcOrd="2" destOrd="0" parTransId="{17CFB657-D268-4037-BF4F-0D46AC7BD859}" sibTransId="{52369F78-7F39-45AB-93AB-F106077E0C4E}"/>
    <dgm:cxn modelId="{AF0C95C6-FD79-47C0-80F7-0330096651E6}" type="presOf" srcId="{AC8F1C2E-385A-4EE9-8E16-3816E49CCBD0}" destId="{D15D64E0-DFAD-4FD7-81EB-51B537780C1A}" srcOrd="0" destOrd="0" presId="urn:microsoft.com/office/officeart/2018/5/layout/IconCircleLabelList"/>
    <dgm:cxn modelId="{780D3CCA-2BFF-4675-9618-57E47183706D}" type="presOf" srcId="{B73E8D5E-67DF-47BE-9B8E-21DAA8307F36}" destId="{618678F7-6052-48E2-8731-6B7230E99F48}" srcOrd="0" destOrd="0" presId="urn:microsoft.com/office/officeart/2018/5/layout/IconCircleLabelList"/>
    <dgm:cxn modelId="{EB2AEDCD-DA55-4847-873D-9193E5433EB4}" srcId="{AC8F1C2E-385A-4EE9-8E16-3816E49CCBD0}" destId="{8C8A32B3-FC04-4055-9D03-3B6B696F7CF4}" srcOrd="4" destOrd="0" parTransId="{91AF6C12-35F2-410B-BC9A-D2DD2AA92DFB}" sibTransId="{83AC1EC9-0893-4FFA-88A3-4234F3E33AB2}"/>
    <dgm:cxn modelId="{503C5AE8-D9EA-4E73-983E-C3AB00D517E3}" type="presOf" srcId="{2A69D98A-E696-4C36-A47E-31A623C941AB}" destId="{B8E66744-CA0F-4E6C-8BB2-717B042C52E2}" srcOrd="0" destOrd="0" presId="urn:microsoft.com/office/officeart/2018/5/layout/IconCircleLabelList"/>
    <dgm:cxn modelId="{E6FAAA08-E795-43AA-BC7B-DB1BA0150048}" type="presParOf" srcId="{D15D64E0-DFAD-4FD7-81EB-51B537780C1A}" destId="{C33371F0-22E6-4326-8AC0-CBE2BCFE7C84}" srcOrd="0" destOrd="0" presId="urn:microsoft.com/office/officeart/2018/5/layout/IconCircleLabelList"/>
    <dgm:cxn modelId="{FE2E582B-9A75-4F5C-B203-545FAC612968}" type="presParOf" srcId="{C33371F0-22E6-4326-8AC0-CBE2BCFE7C84}" destId="{681DAD31-920C-442A-A53F-26B83C85C651}" srcOrd="0" destOrd="0" presId="urn:microsoft.com/office/officeart/2018/5/layout/IconCircleLabelList"/>
    <dgm:cxn modelId="{CDFEEA30-1203-438D-B421-89F1371DE005}" type="presParOf" srcId="{C33371F0-22E6-4326-8AC0-CBE2BCFE7C84}" destId="{C027A4E7-4572-4B98-993A-82BDC28D7FEC}" srcOrd="1" destOrd="0" presId="urn:microsoft.com/office/officeart/2018/5/layout/IconCircleLabelList"/>
    <dgm:cxn modelId="{B358C402-3118-4563-8C23-3B119A590E03}" type="presParOf" srcId="{C33371F0-22E6-4326-8AC0-CBE2BCFE7C84}" destId="{99D4DF22-F127-451D-ABD3-37EB6686F512}" srcOrd="2" destOrd="0" presId="urn:microsoft.com/office/officeart/2018/5/layout/IconCircleLabelList"/>
    <dgm:cxn modelId="{D0FEDB0A-2775-4BF3-A4AD-3024134F3526}" type="presParOf" srcId="{C33371F0-22E6-4326-8AC0-CBE2BCFE7C84}" destId="{2C82E1ED-6159-4DEF-B6A2-6FF3BFC47180}" srcOrd="3" destOrd="0" presId="urn:microsoft.com/office/officeart/2018/5/layout/IconCircleLabelList"/>
    <dgm:cxn modelId="{B92D74D8-8B27-4FEB-944C-56ABF5E24BFF}" type="presParOf" srcId="{D15D64E0-DFAD-4FD7-81EB-51B537780C1A}" destId="{FB6775D0-2BD2-490A-9072-B3F22687BA02}" srcOrd="1" destOrd="0" presId="urn:microsoft.com/office/officeart/2018/5/layout/IconCircleLabelList"/>
    <dgm:cxn modelId="{DA5B4FF1-692A-4449-B216-1AFBD42D433E}" type="presParOf" srcId="{D15D64E0-DFAD-4FD7-81EB-51B537780C1A}" destId="{4E9F75BF-C39D-4F2A-A3CF-68F8F249550C}" srcOrd="2" destOrd="0" presId="urn:microsoft.com/office/officeart/2018/5/layout/IconCircleLabelList"/>
    <dgm:cxn modelId="{CFFAEF04-76CC-4FEB-A5DE-0493E61E5A25}" type="presParOf" srcId="{4E9F75BF-C39D-4F2A-A3CF-68F8F249550C}" destId="{AAEAA114-E2EB-42A6-9C1F-AC7135FC9AE1}" srcOrd="0" destOrd="0" presId="urn:microsoft.com/office/officeart/2018/5/layout/IconCircleLabelList"/>
    <dgm:cxn modelId="{2648D3A7-69AE-40A7-9746-C8480D9C3869}" type="presParOf" srcId="{4E9F75BF-C39D-4F2A-A3CF-68F8F249550C}" destId="{E2E8F811-BECF-4C40-8628-8BA5D2445DB8}" srcOrd="1" destOrd="0" presId="urn:microsoft.com/office/officeart/2018/5/layout/IconCircleLabelList"/>
    <dgm:cxn modelId="{2B0E566F-CF73-49F1-B8EC-453A3985ED68}" type="presParOf" srcId="{4E9F75BF-C39D-4F2A-A3CF-68F8F249550C}" destId="{01A0306B-2DAD-4B0A-8A00-7C1F9D3A5151}" srcOrd="2" destOrd="0" presId="urn:microsoft.com/office/officeart/2018/5/layout/IconCircleLabelList"/>
    <dgm:cxn modelId="{4B9E2630-7927-4ED4-B525-E6538B9A607E}" type="presParOf" srcId="{4E9F75BF-C39D-4F2A-A3CF-68F8F249550C}" destId="{1E7C87DF-43B7-48F4-875A-B1C38DCCC135}" srcOrd="3" destOrd="0" presId="urn:microsoft.com/office/officeart/2018/5/layout/IconCircleLabelList"/>
    <dgm:cxn modelId="{FB06A8C6-A14E-4743-9143-7D119D16C4E5}" type="presParOf" srcId="{D15D64E0-DFAD-4FD7-81EB-51B537780C1A}" destId="{FBD76811-12C7-4159-8513-9C9EC8849367}" srcOrd="3" destOrd="0" presId="urn:microsoft.com/office/officeart/2018/5/layout/IconCircleLabelList"/>
    <dgm:cxn modelId="{34C66A7C-57A7-440A-B3E1-89C87D368669}" type="presParOf" srcId="{D15D64E0-DFAD-4FD7-81EB-51B537780C1A}" destId="{EFFAB8DF-3E5D-4842-8148-04D0073BEA23}" srcOrd="4" destOrd="0" presId="urn:microsoft.com/office/officeart/2018/5/layout/IconCircleLabelList"/>
    <dgm:cxn modelId="{305A1C16-59B8-42A0-8E84-9DE911497208}" type="presParOf" srcId="{EFFAB8DF-3E5D-4842-8148-04D0073BEA23}" destId="{ABF7C022-6361-4393-98E3-E2DE3F5C8DA7}" srcOrd="0" destOrd="0" presId="urn:microsoft.com/office/officeart/2018/5/layout/IconCircleLabelList"/>
    <dgm:cxn modelId="{8129B6E3-F3F2-479C-93AF-11D1E711D02F}" type="presParOf" srcId="{EFFAB8DF-3E5D-4842-8148-04D0073BEA23}" destId="{09B15918-68C7-4C2B-A6D5-F078F81EFB4B}" srcOrd="1" destOrd="0" presId="urn:microsoft.com/office/officeart/2018/5/layout/IconCircleLabelList"/>
    <dgm:cxn modelId="{3B386840-FE29-4E7F-BDDC-98EF049BD594}" type="presParOf" srcId="{EFFAB8DF-3E5D-4842-8148-04D0073BEA23}" destId="{C07B49EE-5C90-4C65-9484-8F681B9CBFBC}" srcOrd="2" destOrd="0" presId="urn:microsoft.com/office/officeart/2018/5/layout/IconCircleLabelList"/>
    <dgm:cxn modelId="{E0061AD7-7AD6-445C-AE2C-59101213B846}" type="presParOf" srcId="{EFFAB8DF-3E5D-4842-8148-04D0073BEA23}" destId="{618678F7-6052-48E2-8731-6B7230E99F48}" srcOrd="3" destOrd="0" presId="urn:microsoft.com/office/officeart/2018/5/layout/IconCircleLabelList"/>
    <dgm:cxn modelId="{B227C0BA-D86F-4D72-86B5-5DC00B5E97BE}" type="presParOf" srcId="{D15D64E0-DFAD-4FD7-81EB-51B537780C1A}" destId="{59706F65-41C4-4C6C-AE9A-EBAF89D24AEE}" srcOrd="5" destOrd="0" presId="urn:microsoft.com/office/officeart/2018/5/layout/IconCircleLabelList"/>
    <dgm:cxn modelId="{13CEFB1B-524B-4479-A30B-8406B9A8FF69}" type="presParOf" srcId="{D15D64E0-DFAD-4FD7-81EB-51B537780C1A}" destId="{D1655539-3EFE-4BBF-B3F3-E888CD2AB913}" srcOrd="6" destOrd="0" presId="urn:microsoft.com/office/officeart/2018/5/layout/IconCircleLabelList"/>
    <dgm:cxn modelId="{F5563884-60F8-4F5D-A455-8D28EA62E18B}" type="presParOf" srcId="{D1655539-3EFE-4BBF-B3F3-E888CD2AB913}" destId="{D48A2C18-18E1-496B-B483-1A8650A25574}" srcOrd="0" destOrd="0" presId="urn:microsoft.com/office/officeart/2018/5/layout/IconCircleLabelList"/>
    <dgm:cxn modelId="{AFB201AD-7AFA-4F9D-9F40-38A1B5879092}" type="presParOf" srcId="{D1655539-3EFE-4BBF-B3F3-E888CD2AB913}" destId="{3590D970-ED9F-4C0E-98D8-9EE5FB25B3BD}" srcOrd="1" destOrd="0" presId="urn:microsoft.com/office/officeart/2018/5/layout/IconCircleLabelList"/>
    <dgm:cxn modelId="{81214F27-D183-4D19-B045-2FEBF9E9F73E}" type="presParOf" srcId="{D1655539-3EFE-4BBF-B3F3-E888CD2AB913}" destId="{59D21C32-041B-4F7A-BB0D-9C23C440432C}" srcOrd="2" destOrd="0" presId="urn:microsoft.com/office/officeart/2018/5/layout/IconCircleLabelList"/>
    <dgm:cxn modelId="{F2C3603A-F579-429E-A30C-5AE31C5A5238}" type="presParOf" srcId="{D1655539-3EFE-4BBF-B3F3-E888CD2AB913}" destId="{B8E66744-CA0F-4E6C-8BB2-717B042C52E2}" srcOrd="3" destOrd="0" presId="urn:microsoft.com/office/officeart/2018/5/layout/IconCircleLabelList"/>
    <dgm:cxn modelId="{8E06D4B4-F2CE-4F2C-8BE1-214E14762954}" type="presParOf" srcId="{D15D64E0-DFAD-4FD7-81EB-51B537780C1A}" destId="{C57868A7-D11A-4F76-889D-34B6D89040B4}" srcOrd="7" destOrd="0" presId="urn:microsoft.com/office/officeart/2018/5/layout/IconCircleLabelList"/>
    <dgm:cxn modelId="{08E7EA46-FEED-403A-B278-20D7AC08CA00}" type="presParOf" srcId="{D15D64E0-DFAD-4FD7-81EB-51B537780C1A}" destId="{FABA4F60-799F-435B-B479-EBF69982F2C0}" srcOrd="8" destOrd="0" presId="urn:microsoft.com/office/officeart/2018/5/layout/IconCircleLabelList"/>
    <dgm:cxn modelId="{6BFE90CF-A942-4D27-9302-2D3CE2120FCF}" type="presParOf" srcId="{FABA4F60-799F-435B-B479-EBF69982F2C0}" destId="{A1BD4127-F247-4AD8-8B56-F6076876B115}" srcOrd="0" destOrd="0" presId="urn:microsoft.com/office/officeart/2018/5/layout/IconCircleLabelList"/>
    <dgm:cxn modelId="{54EEF638-3F36-4BA0-810C-F51C12ACEEE1}" type="presParOf" srcId="{FABA4F60-799F-435B-B479-EBF69982F2C0}" destId="{57A8C784-E6EE-4D51-9F1F-C090CA83B069}" srcOrd="1" destOrd="0" presId="urn:microsoft.com/office/officeart/2018/5/layout/IconCircleLabelList"/>
    <dgm:cxn modelId="{12DF7EDE-3DB2-435B-AFA7-58E953303E34}" type="presParOf" srcId="{FABA4F60-799F-435B-B479-EBF69982F2C0}" destId="{9F6DBEF1-ECC5-4039-A937-6B202D2B0BC2}" srcOrd="2" destOrd="0" presId="urn:microsoft.com/office/officeart/2018/5/layout/IconCircleLabelList"/>
    <dgm:cxn modelId="{A9277798-B947-4F12-B8EF-A66D00A71E63}" type="presParOf" srcId="{FABA4F60-799F-435B-B479-EBF69982F2C0}" destId="{412F0501-6D8C-4D3C-9B1D-A296DBBC193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0BF85D-8742-4903-A7F8-ED4CAAB0E9A8}"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66493137-C55D-46EA-A58C-3B03FA812B9E}">
      <dgm:prSet/>
      <dgm:spPr/>
      <dgm:t>
        <a:bodyPr/>
        <a:lstStyle/>
        <a:p>
          <a:pPr>
            <a:lnSpc>
              <a:spcPct val="100000"/>
            </a:lnSpc>
          </a:pPr>
          <a:r>
            <a:rPr lang="en-US" b="0" i="0" baseline="0"/>
            <a:t>Define a W&amp;B Sweep Configuration</a:t>
          </a:r>
          <a:endParaRPr lang="en-US"/>
        </a:p>
      </dgm:t>
    </dgm:pt>
    <dgm:pt modelId="{54E053CE-1CAC-42EE-86A8-4113F73022AF}" type="parTrans" cxnId="{7B37CA5F-D8BB-40A0-A75C-B12AB87CE5AB}">
      <dgm:prSet/>
      <dgm:spPr/>
      <dgm:t>
        <a:bodyPr/>
        <a:lstStyle/>
        <a:p>
          <a:endParaRPr lang="en-US"/>
        </a:p>
      </dgm:t>
    </dgm:pt>
    <dgm:pt modelId="{2C0A72F8-430E-4FE1-A0F3-AA0B9ADE644F}" type="sibTrans" cxnId="{7B37CA5F-D8BB-40A0-A75C-B12AB87CE5AB}">
      <dgm:prSet/>
      <dgm:spPr/>
      <dgm:t>
        <a:bodyPr/>
        <a:lstStyle/>
        <a:p>
          <a:endParaRPr lang="en-US"/>
        </a:p>
      </dgm:t>
    </dgm:pt>
    <dgm:pt modelId="{1C8C9B20-5995-4B9C-A3D2-E67B90903239}">
      <dgm:prSet/>
      <dgm:spPr/>
      <dgm:t>
        <a:bodyPr/>
        <a:lstStyle/>
        <a:p>
          <a:pPr>
            <a:lnSpc>
              <a:spcPct val="100000"/>
            </a:lnSpc>
          </a:pPr>
          <a:r>
            <a:rPr lang="en-US" b="0" i="0" baseline="0"/>
            <a:t>Specifies which hyperparameters to search over.</a:t>
          </a:r>
          <a:endParaRPr lang="en-US"/>
        </a:p>
      </dgm:t>
    </dgm:pt>
    <dgm:pt modelId="{CD668E95-134C-4F3A-BA40-BBE7346D4D36}" type="parTrans" cxnId="{A61AD1DD-DB77-4B01-ABCB-C60C48D4BE85}">
      <dgm:prSet/>
      <dgm:spPr/>
      <dgm:t>
        <a:bodyPr/>
        <a:lstStyle/>
        <a:p>
          <a:endParaRPr lang="en-US"/>
        </a:p>
      </dgm:t>
    </dgm:pt>
    <dgm:pt modelId="{8661A246-32EC-436B-9BE4-45F98C468B2A}" type="sibTrans" cxnId="{A61AD1DD-DB77-4B01-ABCB-C60C48D4BE85}">
      <dgm:prSet/>
      <dgm:spPr/>
      <dgm:t>
        <a:bodyPr/>
        <a:lstStyle/>
        <a:p>
          <a:endParaRPr lang="en-US"/>
        </a:p>
      </dgm:t>
    </dgm:pt>
    <dgm:pt modelId="{7DEDCA19-0CD6-4CDF-8ABD-587D57A7334A}">
      <dgm:prSet/>
      <dgm:spPr/>
      <dgm:t>
        <a:bodyPr/>
        <a:lstStyle/>
        <a:p>
          <a:pPr>
            <a:lnSpc>
              <a:spcPct val="100000"/>
            </a:lnSpc>
          </a:pPr>
          <a:r>
            <a:rPr lang="en-US" b="0" i="0" baseline="0"/>
            <a:t>Defines how many runs to test.</a:t>
          </a:r>
          <a:endParaRPr lang="en-US"/>
        </a:p>
      </dgm:t>
    </dgm:pt>
    <dgm:pt modelId="{FF76B08C-5B39-42F7-A2CC-4104B6FDF365}" type="parTrans" cxnId="{95EB1DE2-2EF5-401F-ADA5-CB390EEDE7A4}">
      <dgm:prSet/>
      <dgm:spPr/>
      <dgm:t>
        <a:bodyPr/>
        <a:lstStyle/>
        <a:p>
          <a:endParaRPr lang="en-US"/>
        </a:p>
      </dgm:t>
    </dgm:pt>
    <dgm:pt modelId="{3299F7C8-D553-4BE5-B167-0121C8765740}" type="sibTrans" cxnId="{95EB1DE2-2EF5-401F-ADA5-CB390EEDE7A4}">
      <dgm:prSet/>
      <dgm:spPr/>
      <dgm:t>
        <a:bodyPr/>
        <a:lstStyle/>
        <a:p>
          <a:endParaRPr lang="en-US"/>
        </a:p>
      </dgm:t>
    </dgm:pt>
    <dgm:pt modelId="{9A02E89E-72CD-4DC2-A64C-FA5C51160E49}">
      <dgm:prSet/>
      <dgm:spPr/>
      <dgm:t>
        <a:bodyPr/>
        <a:lstStyle/>
        <a:p>
          <a:pPr>
            <a:lnSpc>
              <a:spcPct val="100000"/>
            </a:lnSpc>
          </a:pPr>
          <a:r>
            <a:rPr lang="en-US" b="0" i="0" baseline="0"/>
            <a:t>Selects F1-score as the metric to optimize.</a:t>
          </a:r>
          <a:endParaRPr lang="en-US"/>
        </a:p>
      </dgm:t>
    </dgm:pt>
    <dgm:pt modelId="{D00E3E2F-7762-4610-A9C9-67B54F1FA2BF}" type="parTrans" cxnId="{1A9A1F98-E22C-4FC5-BD13-C4C0D68175CB}">
      <dgm:prSet/>
      <dgm:spPr/>
      <dgm:t>
        <a:bodyPr/>
        <a:lstStyle/>
        <a:p>
          <a:endParaRPr lang="en-US"/>
        </a:p>
      </dgm:t>
    </dgm:pt>
    <dgm:pt modelId="{626477AC-3FA0-4A2A-80C6-1C8EEE763D47}" type="sibTrans" cxnId="{1A9A1F98-E22C-4FC5-BD13-C4C0D68175CB}">
      <dgm:prSet/>
      <dgm:spPr/>
      <dgm:t>
        <a:bodyPr/>
        <a:lstStyle/>
        <a:p>
          <a:endParaRPr lang="en-US"/>
        </a:p>
      </dgm:t>
    </dgm:pt>
    <dgm:pt modelId="{B5259F94-5651-47E2-B3B2-79D572900068}">
      <dgm:prSet/>
      <dgm:spPr/>
      <dgm:t>
        <a:bodyPr/>
        <a:lstStyle/>
        <a:p>
          <a:pPr>
            <a:lnSpc>
              <a:spcPct val="100000"/>
            </a:lnSpc>
          </a:pPr>
          <a:r>
            <a:rPr lang="en-US" b="0" i="0" baseline="0"/>
            <a:t>Create a Training Function</a:t>
          </a:r>
          <a:endParaRPr lang="en-US"/>
        </a:p>
      </dgm:t>
    </dgm:pt>
    <dgm:pt modelId="{5CF5EF61-ADFA-409A-9936-541C4DF8CCAE}" type="parTrans" cxnId="{FA8C34C3-9B80-4D95-B45D-3D4DFE24A0A5}">
      <dgm:prSet/>
      <dgm:spPr/>
      <dgm:t>
        <a:bodyPr/>
        <a:lstStyle/>
        <a:p>
          <a:endParaRPr lang="en-US"/>
        </a:p>
      </dgm:t>
    </dgm:pt>
    <dgm:pt modelId="{2B146CA7-F590-4097-85AB-ED2961150E71}" type="sibTrans" cxnId="{FA8C34C3-9B80-4D95-B45D-3D4DFE24A0A5}">
      <dgm:prSet/>
      <dgm:spPr/>
      <dgm:t>
        <a:bodyPr/>
        <a:lstStyle/>
        <a:p>
          <a:endParaRPr lang="en-US"/>
        </a:p>
      </dgm:t>
    </dgm:pt>
    <dgm:pt modelId="{417C9A38-C733-4345-944D-7C2F2E1B675F}">
      <dgm:prSet/>
      <dgm:spPr/>
      <dgm:t>
        <a:bodyPr/>
        <a:lstStyle/>
        <a:p>
          <a:pPr>
            <a:lnSpc>
              <a:spcPct val="100000"/>
            </a:lnSpc>
          </a:pPr>
          <a:r>
            <a:rPr lang="en-US" b="0" i="0" baseline="0"/>
            <a:t>Builds the CNN model.</a:t>
          </a:r>
          <a:endParaRPr lang="en-US"/>
        </a:p>
      </dgm:t>
    </dgm:pt>
    <dgm:pt modelId="{EC3C9D9C-DB49-4347-BB24-D08170C4D650}" type="parTrans" cxnId="{EC7E46F3-2C4C-4FCD-9B94-0A0FEE3C406B}">
      <dgm:prSet/>
      <dgm:spPr/>
      <dgm:t>
        <a:bodyPr/>
        <a:lstStyle/>
        <a:p>
          <a:endParaRPr lang="en-US"/>
        </a:p>
      </dgm:t>
    </dgm:pt>
    <dgm:pt modelId="{E2FA7AC3-5BB8-4784-930C-4A4B106B6620}" type="sibTrans" cxnId="{EC7E46F3-2C4C-4FCD-9B94-0A0FEE3C406B}">
      <dgm:prSet/>
      <dgm:spPr/>
      <dgm:t>
        <a:bodyPr/>
        <a:lstStyle/>
        <a:p>
          <a:endParaRPr lang="en-US"/>
        </a:p>
      </dgm:t>
    </dgm:pt>
    <dgm:pt modelId="{F604B47F-43CF-49B0-9930-19FB5107DD0A}">
      <dgm:prSet/>
      <dgm:spPr/>
      <dgm:t>
        <a:bodyPr/>
        <a:lstStyle/>
        <a:p>
          <a:pPr>
            <a:lnSpc>
              <a:spcPct val="100000"/>
            </a:lnSpc>
          </a:pPr>
          <a:r>
            <a:rPr lang="en-US" b="0" i="0" baseline="0"/>
            <a:t>Uses hyperparameters from the W&amp;B sweep.</a:t>
          </a:r>
          <a:endParaRPr lang="en-US"/>
        </a:p>
      </dgm:t>
    </dgm:pt>
    <dgm:pt modelId="{5726C696-596C-4306-8988-93BBEE0A21B2}" type="parTrans" cxnId="{152FC835-46C1-46C4-A678-7000BAD60584}">
      <dgm:prSet/>
      <dgm:spPr/>
      <dgm:t>
        <a:bodyPr/>
        <a:lstStyle/>
        <a:p>
          <a:endParaRPr lang="en-US"/>
        </a:p>
      </dgm:t>
    </dgm:pt>
    <dgm:pt modelId="{57201AF6-611C-4CF7-86F3-BC332B1E48FB}" type="sibTrans" cxnId="{152FC835-46C1-46C4-A678-7000BAD60584}">
      <dgm:prSet/>
      <dgm:spPr/>
      <dgm:t>
        <a:bodyPr/>
        <a:lstStyle/>
        <a:p>
          <a:endParaRPr lang="en-US"/>
        </a:p>
      </dgm:t>
    </dgm:pt>
    <dgm:pt modelId="{E8865DA7-C05B-494E-BD39-5697F47B8A20}">
      <dgm:prSet/>
      <dgm:spPr/>
      <dgm:t>
        <a:bodyPr/>
        <a:lstStyle/>
        <a:p>
          <a:pPr>
            <a:lnSpc>
              <a:spcPct val="100000"/>
            </a:lnSpc>
          </a:pPr>
          <a:r>
            <a:rPr lang="en-US" b="0" i="0" baseline="0"/>
            <a:t>Logs per-epoch training &amp; validation metrics.</a:t>
          </a:r>
          <a:endParaRPr lang="en-US"/>
        </a:p>
      </dgm:t>
    </dgm:pt>
    <dgm:pt modelId="{1003A7EA-4685-4152-B0FD-DE821FD53733}" type="parTrans" cxnId="{626B91C7-B75E-4793-9434-B7ACE2183BA1}">
      <dgm:prSet/>
      <dgm:spPr/>
      <dgm:t>
        <a:bodyPr/>
        <a:lstStyle/>
        <a:p>
          <a:endParaRPr lang="en-US"/>
        </a:p>
      </dgm:t>
    </dgm:pt>
    <dgm:pt modelId="{BF86776B-2AF9-4DF6-8323-931C1EF98A28}" type="sibTrans" cxnId="{626B91C7-B75E-4793-9434-B7ACE2183BA1}">
      <dgm:prSet/>
      <dgm:spPr/>
      <dgm:t>
        <a:bodyPr/>
        <a:lstStyle/>
        <a:p>
          <a:endParaRPr lang="en-US"/>
        </a:p>
      </dgm:t>
    </dgm:pt>
    <dgm:pt modelId="{38151832-F40F-4165-A314-C728044A483C}">
      <dgm:prSet/>
      <dgm:spPr/>
      <dgm:t>
        <a:bodyPr/>
        <a:lstStyle/>
        <a:p>
          <a:pPr>
            <a:lnSpc>
              <a:spcPct val="100000"/>
            </a:lnSpc>
          </a:pPr>
          <a:r>
            <a:rPr lang="en-US" b="0" i="0" baseline="0"/>
            <a:t>Logs final performance metrics.</a:t>
          </a:r>
          <a:endParaRPr lang="en-US"/>
        </a:p>
      </dgm:t>
    </dgm:pt>
    <dgm:pt modelId="{0A4E7A43-D55D-4300-90AA-1A83966BA017}" type="parTrans" cxnId="{09409FE9-C439-49A1-8B69-9365B09F8A80}">
      <dgm:prSet/>
      <dgm:spPr/>
      <dgm:t>
        <a:bodyPr/>
        <a:lstStyle/>
        <a:p>
          <a:endParaRPr lang="en-US"/>
        </a:p>
      </dgm:t>
    </dgm:pt>
    <dgm:pt modelId="{9CEE05FB-1943-453A-9FD4-216B19CE99C5}" type="sibTrans" cxnId="{09409FE9-C439-49A1-8B69-9365B09F8A80}">
      <dgm:prSet/>
      <dgm:spPr/>
      <dgm:t>
        <a:bodyPr/>
        <a:lstStyle/>
        <a:p>
          <a:endParaRPr lang="en-US"/>
        </a:p>
      </dgm:t>
    </dgm:pt>
    <dgm:pt modelId="{D0D346DA-D5B9-4799-A26B-0881D49D631B}">
      <dgm:prSet/>
      <dgm:spPr/>
      <dgm:t>
        <a:bodyPr/>
        <a:lstStyle/>
        <a:p>
          <a:pPr>
            <a:lnSpc>
              <a:spcPct val="100000"/>
            </a:lnSpc>
          </a:pPr>
          <a:r>
            <a:rPr lang="en-US" b="0" i="0" baseline="0"/>
            <a:t>Run the Sweep</a:t>
          </a:r>
          <a:endParaRPr lang="en-US"/>
        </a:p>
      </dgm:t>
    </dgm:pt>
    <dgm:pt modelId="{0502593E-670F-4EB7-B7BA-3B8B546084D1}" type="parTrans" cxnId="{2DDE645A-A145-43BC-A8E5-A5F5EF3980D9}">
      <dgm:prSet/>
      <dgm:spPr/>
      <dgm:t>
        <a:bodyPr/>
        <a:lstStyle/>
        <a:p>
          <a:endParaRPr lang="en-US"/>
        </a:p>
      </dgm:t>
    </dgm:pt>
    <dgm:pt modelId="{C42C8AD1-E82A-41D4-81CB-B3FB210DC86A}" type="sibTrans" cxnId="{2DDE645A-A145-43BC-A8E5-A5F5EF3980D9}">
      <dgm:prSet/>
      <dgm:spPr/>
      <dgm:t>
        <a:bodyPr/>
        <a:lstStyle/>
        <a:p>
          <a:endParaRPr lang="en-US"/>
        </a:p>
      </dgm:t>
    </dgm:pt>
    <dgm:pt modelId="{852C875D-A474-4B9D-B816-CD3F1B0131C4}">
      <dgm:prSet/>
      <dgm:spPr/>
      <dgm:t>
        <a:bodyPr/>
        <a:lstStyle/>
        <a:p>
          <a:pPr>
            <a:lnSpc>
              <a:spcPct val="100000"/>
            </a:lnSpc>
          </a:pPr>
          <a:r>
            <a:rPr lang="en-US" b="0" i="0" baseline="0"/>
            <a:t>Automatically runs 10 experiments with different hyperparameter values.</a:t>
          </a:r>
          <a:endParaRPr lang="en-US"/>
        </a:p>
      </dgm:t>
    </dgm:pt>
    <dgm:pt modelId="{7D2878AB-8D29-4626-B2A4-B71DE16F515E}" type="parTrans" cxnId="{45F87E3F-6EE1-4DF4-8E7F-0617D5D8B1BA}">
      <dgm:prSet/>
      <dgm:spPr/>
      <dgm:t>
        <a:bodyPr/>
        <a:lstStyle/>
        <a:p>
          <a:endParaRPr lang="en-US"/>
        </a:p>
      </dgm:t>
    </dgm:pt>
    <dgm:pt modelId="{057C217E-ECC0-4B72-9758-D25CA70BC818}" type="sibTrans" cxnId="{45F87E3F-6EE1-4DF4-8E7F-0617D5D8B1BA}">
      <dgm:prSet/>
      <dgm:spPr/>
      <dgm:t>
        <a:bodyPr/>
        <a:lstStyle/>
        <a:p>
          <a:endParaRPr lang="en-US"/>
        </a:p>
      </dgm:t>
    </dgm:pt>
    <dgm:pt modelId="{994988B7-EDB2-4550-A03B-EBE5E74EB662}">
      <dgm:prSet/>
      <dgm:spPr/>
      <dgm:t>
        <a:bodyPr/>
        <a:lstStyle/>
        <a:p>
          <a:pPr>
            <a:lnSpc>
              <a:spcPct val="100000"/>
            </a:lnSpc>
          </a:pPr>
          <a:r>
            <a:rPr lang="en-US" b="0" i="0" baseline="0"/>
            <a:t>Logs results in W&amp;B for easy comparison.</a:t>
          </a:r>
          <a:endParaRPr lang="en-US"/>
        </a:p>
      </dgm:t>
    </dgm:pt>
    <dgm:pt modelId="{73EA0E46-C15E-408F-8261-1880FA8D22C9}" type="parTrans" cxnId="{C09B03E3-A055-4771-A3DA-336B177A3F32}">
      <dgm:prSet/>
      <dgm:spPr/>
      <dgm:t>
        <a:bodyPr/>
        <a:lstStyle/>
        <a:p>
          <a:endParaRPr lang="en-US"/>
        </a:p>
      </dgm:t>
    </dgm:pt>
    <dgm:pt modelId="{F6A178A1-0973-4EF1-8D61-4951D2FA52E3}" type="sibTrans" cxnId="{C09B03E3-A055-4771-A3DA-336B177A3F32}">
      <dgm:prSet/>
      <dgm:spPr/>
      <dgm:t>
        <a:bodyPr/>
        <a:lstStyle/>
        <a:p>
          <a:endParaRPr lang="en-US"/>
        </a:p>
      </dgm:t>
    </dgm:pt>
    <dgm:pt modelId="{B1E563AE-394C-4C7E-A3B0-18B822F7A319}" type="pres">
      <dgm:prSet presAssocID="{D40BF85D-8742-4903-A7F8-ED4CAAB0E9A8}" presName="root" presStyleCnt="0">
        <dgm:presLayoutVars>
          <dgm:dir/>
          <dgm:resizeHandles val="exact"/>
        </dgm:presLayoutVars>
      </dgm:prSet>
      <dgm:spPr/>
    </dgm:pt>
    <dgm:pt modelId="{7B89C352-0989-4D2F-A7D9-FC161DBAA23D}" type="pres">
      <dgm:prSet presAssocID="{66493137-C55D-46EA-A58C-3B03FA812B9E}" presName="compNode" presStyleCnt="0"/>
      <dgm:spPr/>
    </dgm:pt>
    <dgm:pt modelId="{3EA0ECD4-66EC-47CD-A00F-2F75D27B1155}" type="pres">
      <dgm:prSet presAssocID="{66493137-C55D-46EA-A58C-3B03FA812B9E}" presName="bgRect" presStyleLbl="bgShp" presStyleIdx="0" presStyleCnt="3"/>
      <dgm:spPr/>
    </dgm:pt>
    <dgm:pt modelId="{762E7E67-034E-4A90-9F7A-6AF643C047D7}" type="pres">
      <dgm:prSet presAssocID="{66493137-C55D-46EA-A58C-3B03FA812B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70E16974-74D4-4F82-B9BC-01105D2F73F0}" type="pres">
      <dgm:prSet presAssocID="{66493137-C55D-46EA-A58C-3B03FA812B9E}" presName="spaceRect" presStyleCnt="0"/>
      <dgm:spPr/>
    </dgm:pt>
    <dgm:pt modelId="{D17A162F-41F8-438C-8EC9-47ADFE97A3B8}" type="pres">
      <dgm:prSet presAssocID="{66493137-C55D-46EA-A58C-3B03FA812B9E}" presName="parTx" presStyleLbl="revTx" presStyleIdx="0" presStyleCnt="6">
        <dgm:presLayoutVars>
          <dgm:chMax val="0"/>
          <dgm:chPref val="0"/>
        </dgm:presLayoutVars>
      </dgm:prSet>
      <dgm:spPr/>
    </dgm:pt>
    <dgm:pt modelId="{2C496C56-7EE3-4AC6-960E-0D255322A836}" type="pres">
      <dgm:prSet presAssocID="{66493137-C55D-46EA-A58C-3B03FA812B9E}" presName="desTx" presStyleLbl="revTx" presStyleIdx="1" presStyleCnt="6">
        <dgm:presLayoutVars/>
      </dgm:prSet>
      <dgm:spPr/>
    </dgm:pt>
    <dgm:pt modelId="{1E3B9FA2-9B4F-494B-A6CD-6D32DA738CBC}" type="pres">
      <dgm:prSet presAssocID="{2C0A72F8-430E-4FE1-A0F3-AA0B9ADE644F}" presName="sibTrans" presStyleCnt="0"/>
      <dgm:spPr/>
    </dgm:pt>
    <dgm:pt modelId="{7E7ECC91-0381-457B-B9D7-29F1D8DD27FA}" type="pres">
      <dgm:prSet presAssocID="{B5259F94-5651-47E2-B3B2-79D572900068}" presName="compNode" presStyleCnt="0"/>
      <dgm:spPr/>
    </dgm:pt>
    <dgm:pt modelId="{C7765DBE-68F2-432E-8C9E-3739A6FB27D8}" type="pres">
      <dgm:prSet presAssocID="{B5259F94-5651-47E2-B3B2-79D572900068}" presName="bgRect" presStyleLbl="bgShp" presStyleIdx="1" presStyleCnt="3"/>
      <dgm:spPr/>
    </dgm:pt>
    <dgm:pt modelId="{2220DE96-396C-4E57-B174-FD96990C4C64}" type="pres">
      <dgm:prSet presAssocID="{B5259F94-5651-47E2-B3B2-79D5729000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vision"/>
        </a:ext>
      </dgm:extLst>
    </dgm:pt>
    <dgm:pt modelId="{FACDD241-C954-44AC-B6E4-03CE7ED9F84F}" type="pres">
      <dgm:prSet presAssocID="{B5259F94-5651-47E2-B3B2-79D572900068}" presName="spaceRect" presStyleCnt="0"/>
      <dgm:spPr/>
    </dgm:pt>
    <dgm:pt modelId="{3981AD78-BC5E-4E38-BB64-4D717462EF13}" type="pres">
      <dgm:prSet presAssocID="{B5259F94-5651-47E2-B3B2-79D572900068}" presName="parTx" presStyleLbl="revTx" presStyleIdx="2" presStyleCnt="6">
        <dgm:presLayoutVars>
          <dgm:chMax val="0"/>
          <dgm:chPref val="0"/>
        </dgm:presLayoutVars>
      </dgm:prSet>
      <dgm:spPr/>
    </dgm:pt>
    <dgm:pt modelId="{D4773800-3715-4EE7-A617-0485D39F39CE}" type="pres">
      <dgm:prSet presAssocID="{B5259F94-5651-47E2-B3B2-79D572900068}" presName="desTx" presStyleLbl="revTx" presStyleIdx="3" presStyleCnt="6">
        <dgm:presLayoutVars/>
      </dgm:prSet>
      <dgm:spPr/>
    </dgm:pt>
    <dgm:pt modelId="{8870F277-718C-4F59-B1EA-CAF92430421D}" type="pres">
      <dgm:prSet presAssocID="{2B146CA7-F590-4097-85AB-ED2961150E71}" presName="sibTrans" presStyleCnt="0"/>
      <dgm:spPr/>
    </dgm:pt>
    <dgm:pt modelId="{FD98B08E-06F7-4C98-8F41-FF1EA70FA82B}" type="pres">
      <dgm:prSet presAssocID="{D0D346DA-D5B9-4799-A26B-0881D49D631B}" presName="compNode" presStyleCnt="0"/>
      <dgm:spPr/>
    </dgm:pt>
    <dgm:pt modelId="{FD6CDC17-2934-4DB9-8AF9-D79C6168569F}" type="pres">
      <dgm:prSet presAssocID="{D0D346DA-D5B9-4799-A26B-0881D49D631B}" presName="bgRect" presStyleLbl="bgShp" presStyleIdx="2" presStyleCnt="3"/>
      <dgm:spPr/>
    </dgm:pt>
    <dgm:pt modelId="{1A42EDD4-0EBB-419F-B1AD-E232CDA1CF8E}" type="pres">
      <dgm:prSet presAssocID="{D0D346DA-D5B9-4799-A26B-0881D49D631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15587EEA-FAFC-4648-9559-3C403061FC76}" type="pres">
      <dgm:prSet presAssocID="{D0D346DA-D5B9-4799-A26B-0881D49D631B}" presName="spaceRect" presStyleCnt="0"/>
      <dgm:spPr/>
    </dgm:pt>
    <dgm:pt modelId="{F6BFDFAA-CB99-4DA9-9DDD-03F738AE276C}" type="pres">
      <dgm:prSet presAssocID="{D0D346DA-D5B9-4799-A26B-0881D49D631B}" presName="parTx" presStyleLbl="revTx" presStyleIdx="4" presStyleCnt="6">
        <dgm:presLayoutVars>
          <dgm:chMax val="0"/>
          <dgm:chPref val="0"/>
        </dgm:presLayoutVars>
      </dgm:prSet>
      <dgm:spPr/>
    </dgm:pt>
    <dgm:pt modelId="{3DF0B2E7-CE13-4E99-9692-D89FC1CBA6D8}" type="pres">
      <dgm:prSet presAssocID="{D0D346DA-D5B9-4799-A26B-0881D49D631B}" presName="desTx" presStyleLbl="revTx" presStyleIdx="5" presStyleCnt="6">
        <dgm:presLayoutVars/>
      </dgm:prSet>
      <dgm:spPr/>
    </dgm:pt>
  </dgm:ptLst>
  <dgm:cxnLst>
    <dgm:cxn modelId="{B76F0021-632D-4FF6-9DE1-5A3B86208047}" type="presOf" srcId="{417C9A38-C733-4345-944D-7C2F2E1B675F}" destId="{D4773800-3715-4EE7-A617-0485D39F39CE}" srcOrd="0" destOrd="0" presId="urn:microsoft.com/office/officeart/2018/2/layout/IconVerticalSolidList"/>
    <dgm:cxn modelId="{81ECD521-97F1-44F3-8BE6-21A8132BB7D5}" type="presOf" srcId="{66493137-C55D-46EA-A58C-3B03FA812B9E}" destId="{D17A162F-41F8-438C-8EC9-47ADFE97A3B8}" srcOrd="0" destOrd="0" presId="urn:microsoft.com/office/officeart/2018/2/layout/IconVerticalSolidList"/>
    <dgm:cxn modelId="{152FC835-46C1-46C4-A678-7000BAD60584}" srcId="{B5259F94-5651-47E2-B3B2-79D572900068}" destId="{F604B47F-43CF-49B0-9930-19FB5107DD0A}" srcOrd="1" destOrd="0" parTransId="{5726C696-596C-4306-8988-93BBEE0A21B2}" sibTransId="{57201AF6-611C-4CF7-86F3-BC332B1E48FB}"/>
    <dgm:cxn modelId="{14D6B839-781B-416E-B492-92062E4AB75B}" type="presOf" srcId="{9A02E89E-72CD-4DC2-A64C-FA5C51160E49}" destId="{2C496C56-7EE3-4AC6-960E-0D255322A836}" srcOrd="0" destOrd="2" presId="urn:microsoft.com/office/officeart/2018/2/layout/IconVerticalSolidList"/>
    <dgm:cxn modelId="{45F87E3F-6EE1-4DF4-8E7F-0617D5D8B1BA}" srcId="{D0D346DA-D5B9-4799-A26B-0881D49D631B}" destId="{852C875D-A474-4B9D-B816-CD3F1B0131C4}" srcOrd="0" destOrd="0" parTransId="{7D2878AB-8D29-4626-B2A4-B71DE16F515E}" sibTransId="{057C217E-ECC0-4B72-9758-D25CA70BC818}"/>
    <dgm:cxn modelId="{7B37CA5F-D8BB-40A0-A75C-B12AB87CE5AB}" srcId="{D40BF85D-8742-4903-A7F8-ED4CAAB0E9A8}" destId="{66493137-C55D-46EA-A58C-3B03FA812B9E}" srcOrd="0" destOrd="0" parTransId="{54E053CE-1CAC-42EE-86A8-4113F73022AF}" sibTransId="{2C0A72F8-430E-4FE1-A0F3-AA0B9ADE644F}"/>
    <dgm:cxn modelId="{E3E9CE4A-2602-4811-A9F1-9A8A164CFD5D}" type="presOf" srcId="{D0D346DA-D5B9-4799-A26B-0881D49D631B}" destId="{F6BFDFAA-CB99-4DA9-9DDD-03F738AE276C}" srcOrd="0" destOrd="0" presId="urn:microsoft.com/office/officeart/2018/2/layout/IconVerticalSolidList"/>
    <dgm:cxn modelId="{17BE6574-5654-4A89-B866-529BB0B26DE7}" type="presOf" srcId="{7DEDCA19-0CD6-4CDF-8ABD-587D57A7334A}" destId="{2C496C56-7EE3-4AC6-960E-0D255322A836}" srcOrd="0" destOrd="1" presId="urn:microsoft.com/office/officeart/2018/2/layout/IconVerticalSolidList"/>
    <dgm:cxn modelId="{2DDE645A-A145-43BC-A8E5-A5F5EF3980D9}" srcId="{D40BF85D-8742-4903-A7F8-ED4CAAB0E9A8}" destId="{D0D346DA-D5B9-4799-A26B-0881D49D631B}" srcOrd="2" destOrd="0" parTransId="{0502593E-670F-4EB7-B7BA-3B8B546084D1}" sibTransId="{C42C8AD1-E82A-41D4-81CB-B3FB210DC86A}"/>
    <dgm:cxn modelId="{57E2A85A-1B15-475A-8126-0463261891D4}" type="presOf" srcId="{E8865DA7-C05B-494E-BD39-5697F47B8A20}" destId="{D4773800-3715-4EE7-A617-0485D39F39CE}" srcOrd="0" destOrd="2" presId="urn:microsoft.com/office/officeart/2018/2/layout/IconVerticalSolidList"/>
    <dgm:cxn modelId="{1A9A1F98-E22C-4FC5-BD13-C4C0D68175CB}" srcId="{66493137-C55D-46EA-A58C-3B03FA812B9E}" destId="{9A02E89E-72CD-4DC2-A64C-FA5C51160E49}" srcOrd="2" destOrd="0" parTransId="{D00E3E2F-7762-4610-A9C9-67B54F1FA2BF}" sibTransId="{626477AC-3FA0-4A2A-80C6-1C8EEE763D47}"/>
    <dgm:cxn modelId="{FD3651A9-5BC7-4BF3-BC55-E5637C7C46EE}" type="presOf" srcId="{852C875D-A474-4B9D-B816-CD3F1B0131C4}" destId="{3DF0B2E7-CE13-4E99-9692-D89FC1CBA6D8}" srcOrd="0" destOrd="0" presId="urn:microsoft.com/office/officeart/2018/2/layout/IconVerticalSolidList"/>
    <dgm:cxn modelId="{2B0E9DAC-8F5C-47B8-BB9E-4772F3CEAB91}" type="presOf" srcId="{994988B7-EDB2-4550-A03B-EBE5E74EB662}" destId="{3DF0B2E7-CE13-4E99-9692-D89FC1CBA6D8}" srcOrd="0" destOrd="1" presId="urn:microsoft.com/office/officeart/2018/2/layout/IconVerticalSolidList"/>
    <dgm:cxn modelId="{633ED6AD-5EEF-438C-B2C6-E33578D97B1A}" type="presOf" srcId="{F604B47F-43CF-49B0-9930-19FB5107DD0A}" destId="{D4773800-3715-4EE7-A617-0485D39F39CE}" srcOrd="0" destOrd="1" presId="urn:microsoft.com/office/officeart/2018/2/layout/IconVerticalSolidList"/>
    <dgm:cxn modelId="{B20EEFB0-AB08-4F93-9F5F-839A4E302029}" type="presOf" srcId="{B5259F94-5651-47E2-B3B2-79D572900068}" destId="{3981AD78-BC5E-4E38-BB64-4D717462EF13}" srcOrd="0" destOrd="0" presId="urn:microsoft.com/office/officeart/2018/2/layout/IconVerticalSolidList"/>
    <dgm:cxn modelId="{FA8C34C3-9B80-4D95-B45D-3D4DFE24A0A5}" srcId="{D40BF85D-8742-4903-A7F8-ED4CAAB0E9A8}" destId="{B5259F94-5651-47E2-B3B2-79D572900068}" srcOrd="1" destOrd="0" parTransId="{5CF5EF61-ADFA-409A-9936-541C4DF8CCAE}" sibTransId="{2B146CA7-F590-4097-85AB-ED2961150E71}"/>
    <dgm:cxn modelId="{626B91C7-B75E-4793-9434-B7ACE2183BA1}" srcId="{B5259F94-5651-47E2-B3B2-79D572900068}" destId="{E8865DA7-C05B-494E-BD39-5697F47B8A20}" srcOrd="2" destOrd="0" parTransId="{1003A7EA-4685-4152-B0FD-DE821FD53733}" sibTransId="{BF86776B-2AF9-4DF6-8323-931C1EF98A28}"/>
    <dgm:cxn modelId="{2062DDD5-E0AA-4D24-A46F-B8CB9D97A56B}" type="presOf" srcId="{D40BF85D-8742-4903-A7F8-ED4CAAB0E9A8}" destId="{B1E563AE-394C-4C7E-A3B0-18B822F7A319}" srcOrd="0" destOrd="0" presId="urn:microsoft.com/office/officeart/2018/2/layout/IconVerticalSolidList"/>
    <dgm:cxn modelId="{EEEE13DD-B74A-47E7-8681-83720DCA0A5C}" type="presOf" srcId="{1C8C9B20-5995-4B9C-A3D2-E67B90903239}" destId="{2C496C56-7EE3-4AC6-960E-0D255322A836}" srcOrd="0" destOrd="0" presId="urn:microsoft.com/office/officeart/2018/2/layout/IconVerticalSolidList"/>
    <dgm:cxn modelId="{A61AD1DD-DB77-4B01-ABCB-C60C48D4BE85}" srcId="{66493137-C55D-46EA-A58C-3B03FA812B9E}" destId="{1C8C9B20-5995-4B9C-A3D2-E67B90903239}" srcOrd="0" destOrd="0" parTransId="{CD668E95-134C-4F3A-BA40-BBE7346D4D36}" sibTransId="{8661A246-32EC-436B-9BE4-45F98C468B2A}"/>
    <dgm:cxn modelId="{95EB1DE2-2EF5-401F-ADA5-CB390EEDE7A4}" srcId="{66493137-C55D-46EA-A58C-3B03FA812B9E}" destId="{7DEDCA19-0CD6-4CDF-8ABD-587D57A7334A}" srcOrd="1" destOrd="0" parTransId="{FF76B08C-5B39-42F7-A2CC-4104B6FDF365}" sibTransId="{3299F7C8-D553-4BE5-B167-0121C8765740}"/>
    <dgm:cxn modelId="{C09B03E3-A055-4771-A3DA-336B177A3F32}" srcId="{D0D346DA-D5B9-4799-A26B-0881D49D631B}" destId="{994988B7-EDB2-4550-A03B-EBE5E74EB662}" srcOrd="1" destOrd="0" parTransId="{73EA0E46-C15E-408F-8261-1880FA8D22C9}" sibTransId="{F6A178A1-0973-4EF1-8D61-4951D2FA52E3}"/>
    <dgm:cxn modelId="{09409FE9-C439-49A1-8B69-9365B09F8A80}" srcId="{B5259F94-5651-47E2-B3B2-79D572900068}" destId="{38151832-F40F-4165-A314-C728044A483C}" srcOrd="3" destOrd="0" parTransId="{0A4E7A43-D55D-4300-90AA-1A83966BA017}" sibTransId="{9CEE05FB-1943-453A-9FD4-216B19CE99C5}"/>
    <dgm:cxn modelId="{EC7E46F3-2C4C-4FCD-9B94-0A0FEE3C406B}" srcId="{B5259F94-5651-47E2-B3B2-79D572900068}" destId="{417C9A38-C733-4345-944D-7C2F2E1B675F}" srcOrd="0" destOrd="0" parTransId="{EC3C9D9C-DB49-4347-BB24-D08170C4D650}" sibTransId="{E2FA7AC3-5BB8-4784-930C-4A4B106B6620}"/>
    <dgm:cxn modelId="{8A8976F4-8482-4357-9FC1-B50509B76354}" type="presOf" srcId="{38151832-F40F-4165-A314-C728044A483C}" destId="{D4773800-3715-4EE7-A617-0485D39F39CE}" srcOrd="0" destOrd="3" presId="urn:microsoft.com/office/officeart/2018/2/layout/IconVerticalSolidList"/>
    <dgm:cxn modelId="{E36E6527-DC56-45DA-AD4A-1CDEF6F260CF}" type="presParOf" srcId="{B1E563AE-394C-4C7E-A3B0-18B822F7A319}" destId="{7B89C352-0989-4D2F-A7D9-FC161DBAA23D}" srcOrd="0" destOrd="0" presId="urn:microsoft.com/office/officeart/2018/2/layout/IconVerticalSolidList"/>
    <dgm:cxn modelId="{2209D55B-BEB1-42F6-A7A0-ACE1FA1B6E95}" type="presParOf" srcId="{7B89C352-0989-4D2F-A7D9-FC161DBAA23D}" destId="{3EA0ECD4-66EC-47CD-A00F-2F75D27B1155}" srcOrd="0" destOrd="0" presId="urn:microsoft.com/office/officeart/2018/2/layout/IconVerticalSolidList"/>
    <dgm:cxn modelId="{B37B31A4-DF6C-4756-A40E-861E08E8152D}" type="presParOf" srcId="{7B89C352-0989-4D2F-A7D9-FC161DBAA23D}" destId="{762E7E67-034E-4A90-9F7A-6AF643C047D7}" srcOrd="1" destOrd="0" presId="urn:microsoft.com/office/officeart/2018/2/layout/IconVerticalSolidList"/>
    <dgm:cxn modelId="{3C1FC705-E69A-4C08-B97F-1E29C60EA941}" type="presParOf" srcId="{7B89C352-0989-4D2F-A7D9-FC161DBAA23D}" destId="{70E16974-74D4-4F82-B9BC-01105D2F73F0}" srcOrd="2" destOrd="0" presId="urn:microsoft.com/office/officeart/2018/2/layout/IconVerticalSolidList"/>
    <dgm:cxn modelId="{70E918A9-0EBE-4ED2-B9A4-704CF469AC47}" type="presParOf" srcId="{7B89C352-0989-4D2F-A7D9-FC161DBAA23D}" destId="{D17A162F-41F8-438C-8EC9-47ADFE97A3B8}" srcOrd="3" destOrd="0" presId="urn:microsoft.com/office/officeart/2018/2/layout/IconVerticalSolidList"/>
    <dgm:cxn modelId="{C762BBE6-3DCE-411C-BFD9-5AE9A19A992C}" type="presParOf" srcId="{7B89C352-0989-4D2F-A7D9-FC161DBAA23D}" destId="{2C496C56-7EE3-4AC6-960E-0D255322A836}" srcOrd="4" destOrd="0" presId="urn:microsoft.com/office/officeart/2018/2/layout/IconVerticalSolidList"/>
    <dgm:cxn modelId="{4F93A160-E0A1-42F2-AC65-3A597E0A2AA2}" type="presParOf" srcId="{B1E563AE-394C-4C7E-A3B0-18B822F7A319}" destId="{1E3B9FA2-9B4F-494B-A6CD-6D32DA738CBC}" srcOrd="1" destOrd="0" presId="urn:microsoft.com/office/officeart/2018/2/layout/IconVerticalSolidList"/>
    <dgm:cxn modelId="{D183C843-4ACC-48A9-A61D-1EB96265D232}" type="presParOf" srcId="{B1E563AE-394C-4C7E-A3B0-18B822F7A319}" destId="{7E7ECC91-0381-457B-B9D7-29F1D8DD27FA}" srcOrd="2" destOrd="0" presId="urn:microsoft.com/office/officeart/2018/2/layout/IconVerticalSolidList"/>
    <dgm:cxn modelId="{5823DE22-9979-4DC0-9EF4-533475CE6024}" type="presParOf" srcId="{7E7ECC91-0381-457B-B9D7-29F1D8DD27FA}" destId="{C7765DBE-68F2-432E-8C9E-3739A6FB27D8}" srcOrd="0" destOrd="0" presId="urn:microsoft.com/office/officeart/2018/2/layout/IconVerticalSolidList"/>
    <dgm:cxn modelId="{541F65AF-2EFE-4E26-8385-9C8139BCB94F}" type="presParOf" srcId="{7E7ECC91-0381-457B-B9D7-29F1D8DD27FA}" destId="{2220DE96-396C-4E57-B174-FD96990C4C64}" srcOrd="1" destOrd="0" presId="urn:microsoft.com/office/officeart/2018/2/layout/IconVerticalSolidList"/>
    <dgm:cxn modelId="{6F20ED18-D857-4ADC-B99E-F517279B59C8}" type="presParOf" srcId="{7E7ECC91-0381-457B-B9D7-29F1D8DD27FA}" destId="{FACDD241-C954-44AC-B6E4-03CE7ED9F84F}" srcOrd="2" destOrd="0" presId="urn:microsoft.com/office/officeart/2018/2/layout/IconVerticalSolidList"/>
    <dgm:cxn modelId="{EAF0C7F2-4426-459C-86E0-3D0B5FDEAC0F}" type="presParOf" srcId="{7E7ECC91-0381-457B-B9D7-29F1D8DD27FA}" destId="{3981AD78-BC5E-4E38-BB64-4D717462EF13}" srcOrd="3" destOrd="0" presId="urn:microsoft.com/office/officeart/2018/2/layout/IconVerticalSolidList"/>
    <dgm:cxn modelId="{EE128F20-17C0-422C-B4A2-06EF267230A5}" type="presParOf" srcId="{7E7ECC91-0381-457B-B9D7-29F1D8DD27FA}" destId="{D4773800-3715-4EE7-A617-0485D39F39CE}" srcOrd="4" destOrd="0" presId="urn:microsoft.com/office/officeart/2018/2/layout/IconVerticalSolidList"/>
    <dgm:cxn modelId="{70B92CC5-F103-4BE9-B0C4-F04A81BEA9A2}" type="presParOf" srcId="{B1E563AE-394C-4C7E-A3B0-18B822F7A319}" destId="{8870F277-718C-4F59-B1EA-CAF92430421D}" srcOrd="3" destOrd="0" presId="urn:microsoft.com/office/officeart/2018/2/layout/IconVerticalSolidList"/>
    <dgm:cxn modelId="{2085469B-2069-4B62-8155-1E00EEE00FC3}" type="presParOf" srcId="{B1E563AE-394C-4C7E-A3B0-18B822F7A319}" destId="{FD98B08E-06F7-4C98-8F41-FF1EA70FA82B}" srcOrd="4" destOrd="0" presId="urn:microsoft.com/office/officeart/2018/2/layout/IconVerticalSolidList"/>
    <dgm:cxn modelId="{D65A6E1A-D730-4D9E-8F06-7C9EB4F509BC}" type="presParOf" srcId="{FD98B08E-06F7-4C98-8F41-FF1EA70FA82B}" destId="{FD6CDC17-2934-4DB9-8AF9-D79C6168569F}" srcOrd="0" destOrd="0" presId="urn:microsoft.com/office/officeart/2018/2/layout/IconVerticalSolidList"/>
    <dgm:cxn modelId="{3733F8B0-A7AE-447E-A748-5ECEF7E28E04}" type="presParOf" srcId="{FD98B08E-06F7-4C98-8F41-FF1EA70FA82B}" destId="{1A42EDD4-0EBB-419F-B1AD-E232CDA1CF8E}" srcOrd="1" destOrd="0" presId="urn:microsoft.com/office/officeart/2018/2/layout/IconVerticalSolidList"/>
    <dgm:cxn modelId="{2D6EFA82-2637-45B4-AA25-16580B3910CE}" type="presParOf" srcId="{FD98B08E-06F7-4C98-8F41-FF1EA70FA82B}" destId="{15587EEA-FAFC-4648-9559-3C403061FC76}" srcOrd="2" destOrd="0" presId="urn:microsoft.com/office/officeart/2018/2/layout/IconVerticalSolidList"/>
    <dgm:cxn modelId="{D9C12FAF-49A5-4BC8-A819-4DA9C482EC53}" type="presParOf" srcId="{FD98B08E-06F7-4C98-8F41-FF1EA70FA82B}" destId="{F6BFDFAA-CB99-4DA9-9DDD-03F738AE276C}" srcOrd="3" destOrd="0" presId="urn:microsoft.com/office/officeart/2018/2/layout/IconVerticalSolidList"/>
    <dgm:cxn modelId="{DEC0A070-4D69-40EA-9D0C-DE5D1A32D181}" type="presParOf" srcId="{FD98B08E-06F7-4C98-8F41-FF1EA70FA82B}" destId="{3DF0B2E7-CE13-4E99-9692-D89FC1CBA6D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4F54CE-B3D3-41BB-99B7-7C5C72DE131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1ECB6F8-1298-48C0-A587-0C082DF6844E}">
      <dgm:prSet/>
      <dgm:spPr/>
      <dgm:t>
        <a:bodyPr/>
        <a:lstStyle/>
        <a:p>
          <a:pPr>
            <a:lnSpc>
              <a:spcPct val="100000"/>
            </a:lnSpc>
          </a:pPr>
          <a:r>
            <a:rPr lang="en-US" b="1" i="0" baseline="0" dirty="0"/>
            <a:t>Optimizer Choice Matters</a:t>
          </a:r>
          <a:r>
            <a:rPr lang="en-US" b="0" i="0" baseline="0" dirty="0"/>
            <a:t>: Models using </a:t>
          </a:r>
          <a:r>
            <a:rPr lang="en-US" b="1" i="0" baseline="0" dirty="0"/>
            <a:t>Adam</a:t>
          </a:r>
          <a:r>
            <a:rPr lang="en-US" b="0" i="0" baseline="0" dirty="0"/>
            <a:t> (Model 3) consistently outperform those using </a:t>
          </a:r>
          <a:r>
            <a:rPr lang="en-US" b="1" i="0" baseline="0" dirty="0"/>
            <a:t>SGD</a:t>
          </a:r>
          <a:r>
            <a:rPr lang="en-US" b="0" i="0" baseline="0" dirty="0"/>
            <a:t> (Model 4), demonstrating the importance of choosing the right optimizer. Adam tends to perform better on tasks where convergence speed and adaptive learning rates are beneficial.</a:t>
          </a:r>
          <a:endParaRPr lang="en-US" dirty="0"/>
        </a:p>
      </dgm:t>
    </dgm:pt>
    <dgm:pt modelId="{A60DCD62-3004-4B0F-822C-68B2B141A998}" type="parTrans" cxnId="{13544006-133E-4678-B1C3-059C2E9E93E3}">
      <dgm:prSet/>
      <dgm:spPr/>
      <dgm:t>
        <a:bodyPr/>
        <a:lstStyle/>
        <a:p>
          <a:endParaRPr lang="en-US"/>
        </a:p>
      </dgm:t>
    </dgm:pt>
    <dgm:pt modelId="{D1D932FC-AC3E-49C3-A75E-7C0F0293BC11}" type="sibTrans" cxnId="{13544006-133E-4678-B1C3-059C2E9E93E3}">
      <dgm:prSet/>
      <dgm:spPr/>
      <dgm:t>
        <a:bodyPr/>
        <a:lstStyle/>
        <a:p>
          <a:endParaRPr lang="en-US"/>
        </a:p>
      </dgm:t>
    </dgm:pt>
    <dgm:pt modelId="{B47055A2-284F-4C79-B8AD-A604EFE47105}">
      <dgm:prSet/>
      <dgm:spPr/>
      <dgm:t>
        <a:bodyPr/>
        <a:lstStyle/>
        <a:p>
          <a:pPr>
            <a:lnSpc>
              <a:spcPct val="100000"/>
            </a:lnSpc>
          </a:pPr>
          <a:r>
            <a:rPr lang="en-US" b="1" i="0" baseline="0"/>
            <a:t>Learning Rate Sensitivity</a:t>
          </a:r>
          <a:r>
            <a:rPr lang="en-US" b="0" i="0" baseline="0"/>
            <a:t>: </a:t>
          </a:r>
          <a:r>
            <a:rPr lang="en-US" b="1" i="0" baseline="0"/>
            <a:t>Learning rates</a:t>
          </a:r>
          <a:r>
            <a:rPr lang="en-US" b="0" i="0" baseline="0"/>
            <a:t> play a significant role in model performance. For example, </a:t>
          </a:r>
          <a:r>
            <a:rPr lang="en-US" b="1" i="0" baseline="0"/>
            <a:t>lower learning rates</a:t>
          </a:r>
          <a:r>
            <a:rPr lang="en-US" b="0" i="0" baseline="0"/>
            <a:t> (like 0.0005) in Model 2 and Model 3 yielded higher accuracy compared to a higher learning rate of 0.005 in Model 4. Fine-tuning learning rates based on the dataset is crucial.</a:t>
          </a:r>
          <a:endParaRPr lang="en-US"/>
        </a:p>
      </dgm:t>
    </dgm:pt>
    <dgm:pt modelId="{745E6006-FC81-44AF-BAE2-4CE28D751023}" type="parTrans" cxnId="{D059F166-848A-41ED-A111-938122CFDBF2}">
      <dgm:prSet/>
      <dgm:spPr/>
      <dgm:t>
        <a:bodyPr/>
        <a:lstStyle/>
        <a:p>
          <a:endParaRPr lang="en-US"/>
        </a:p>
      </dgm:t>
    </dgm:pt>
    <dgm:pt modelId="{85DB5CF2-DF9B-44A7-8BA9-5F8C04B8CDFB}" type="sibTrans" cxnId="{D059F166-848A-41ED-A111-938122CFDBF2}">
      <dgm:prSet/>
      <dgm:spPr/>
      <dgm:t>
        <a:bodyPr/>
        <a:lstStyle/>
        <a:p>
          <a:endParaRPr lang="en-US"/>
        </a:p>
      </dgm:t>
    </dgm:pt>
    <dgm:pt modelId="{DBA44100-A750-4BEE-AA71-736240C3DEDD}">
      <dgm:prSet/>
      <dgm:spPr/>
      <dgm:t>
        <a:bodyPr/>
        <a:lstStyle/>
        <a:p>
          <a:pPr>
            <a:lnSpc>
              <a:spcPct val="100000"/>
            </a:lnSpc>
          </a:pPr>
          <a:r>
            <a:rPr lang="en-US" b="1" i="0" baseline="0"/>
            <a:t>Overfitting Concerns</a:t>
          </a:r>
          <a:r>
            <a:rPr lang="en-US" b="0" i="0" baseline="0"/>
            <a:t>: Some models, especially those with </a:t>
          </a:r>
          <a:r>
            <a:rPr lang="en-US" b="1" i="0" baseline="0"/>
            <a:t>higher dropout rates</a:t>
          </a:r>
          <a:r>
            <a:rPr lang="en-US" b="0" i="0" baseline="0"/>
            <a:t> (like Model 3, 0.5), performed better in terms of balancing training and validation accuracy. Lower dropout rates (Model 4, 0.2) seemed to lead to </a:t>
          </a:r>
          <a:r>
            <a:rPr lang="en-US" b="1" i="0" baseline="0"/>
            <a:t>underfitting</a:t>
          </a:r>
          <a:r>
            <a:rPr lang="en-US" b="0" i="0" baseline="0"/>
            <a:t>, where the model failed to generalize well.</a:t>
          </a:r>
          <a:endParaRPr lang="en-US"/>
        </a:p>
      </dgm:t>
    </dgm:pt>
    <dgm:pt modelId="{8446D141-453D-4016-B85F-8FAB233FB97D}" type="parTrans" cxnId="{5FD9B0A4-D5EA-4795-9C8D-F68B672E9D7F}">
      <dgm:prSet/>
      <dgm:spPr/>
      <dgm:t>
        <a:bodyPr/>
        <a:lstStyle/>
        <a:p>
          <a:endParaRPr lang="en-US"/>
        </a:p>
      </dgm:t>
    </dgm:pt>
    <dgm:pt modelId="{B87D9956-D1B1-4965-966C-65BB1DA84666}" type="sibTrans" cxnId="{5FD9B0A4-D5EA-4795-9C8D-F68B672E9D7F}">
      <dgm:prSet/>
      <dgm:spPr/>
      <dgm:t>
        <a:bodyPr/>
        <a:lstStyle/>
        <a:p>
          <a:endParaRPr lang="en-US"/>
        </a:p>
      </dgm:t>
    </dgm:pt>
    <dgm:pt modelId="{0806B944-5936-458D-9670-6918A12C7B0F}">
      <dgm:prSet/>
      <dgm:spPr/>
      <dgm:t>
        <a:bodyPr/>
        <a:lstStyle/>
        <a:p>
          <a:pPr>
            <a:lnSpc>
              <a:spcPct val="100000"/>
            </a:lnSpc>
          </a:pPr>
          <a:r>
            <a:rPr lang="en-US" b="1" i="0" baseline="0"/>
            <a:t>Model Capacity and Training Time</a:t>
          </a:r>
          <a:r>
            <a:rPr lang="en-US" b="0" i="0" baseline="0"/>
            <a:t>: Models like </a:t>
          </a:r>
          <a:r>
            <a:rPr lang="en-US" b="1" i="0" baseline="0"/>
            <a:t>Model 3 (Adam, low learning rate)</a:t>
          </a:r>
          <a:r>
            <a:rPr lang="en-US" b="0" i="0" baseline="0"/>
            <a:t> show that </a:t>
          </a:r>
          <a:r>
            <a:rPr lang="en-US" b="1" i="0" baseline="0"/>
            <a:t>longer training</a:t>
          </a:r>
          <a:r>
            <a:rPr lang="en-US" b="0" i="0" baseline="0"/>
            <a:t> (with more epochs) can help achieve better results, especially when paired with the right hyperparameters. The trade-off between overfitting and underfitting should guide how long you train the model.</a:t>
          </a:r>
          <a:endParaRPr lang="en-US"/>
        </a:p>
      </dgm:t>
    </dgm:pt>
    <dgm:pt modelId="{6EDD918D-9739-4CA0-A14C-4A51FC2E55E5}" type="parTrans" cxnId="{D07560CC-1E16-43F8-8CE8-22A7817FBC99}">
      <dgm:prSet/>
      <dgm:spPr/>
      <dgm:t>
        <a:bodyPr/>
        <a:lstStyle/>
        <a:p>
          <a:endParaRPr lang="en-US"/>
        </a:p>
      </dgm:t>
    </dgm:pt>
    <dgm:pt modelId="{AE073905-FDFD-4249-9109-A3C73AB3E419}" type="sibTrans" cxnId="{D07560CC-1E16-43F8-8CE8-22A7817FBC99}">
      <dgm:prSet/>
      <dgm:spPr/>
      <dgm:t>
        <a:bodyPr/>
        <a:lstStyle/>
        <a:p>
          <a:endParaRPr lang="en-US"/>
        </a:p>
      </dgm:t>
    </dgm:pt>
    <dgm:pt modelId="{0CB2E39D-FE36-4056-A2C4-1D566B40CBC6}">
      <dgm:prSet/>
      <dgm:spPr/>
      <dgm:t>
        <a:bodyPr/>
        <a:lstStyle/>
        <a:p>
          <a:pPr>
            <a:lnSpc>
              <a:spcPct val="100000"/>
            </a:lnSpc>
          </a:pPr>
          <a:r>
            <a:rPr lang="en-US" b="1" i="0" baseline="0"/>
            <a:t>Evaluation Metrics</a:t>
          </a:r>
          <a:r>
            <a:rPr lang="en-US" b="0" i="0" baseline="0"/>
            <a:t>: Focusing on </a:t>
          </a:r>
          <a:r>
            <a:rPr lang="en-US" b="1" i="0" baseline="0"/>
            <a:t>F1-score</a:t>
          </a:r>
          <a:r>
            <a:rPr lang="en-US" b="0" i="0" baseline="0"/>
            <a:t> alongside accuracy provides a better sense of overall model performance, particularly when dealing with imbalanced classes, as seen in some models where accuracy didn’t fully reflect the model's ability to balance false positives and false negatives.</a:t>
          </a:r>
          <a:endParaRPr lang="en-US"/>
        </a:p>
      </dgm:t>
    </dgm:pt>
    <dgm:pt modelId="{8EEF4BEC-F75F-4DB0-AF2D-8879174DAE3D}" type="parTrans" cxnId="{536CC346-EBC6-4B65-BEC2-B8F4389DB062}">
      <dgm:prSet/>
      <dgm:spPr/>
      <dgm:t>
        <a:bodyPr/>
        <a:lstStyle/>
        <a:p>
          <a:endParaRPr lang="en-US"/>
        </a:p>
      </dgm:t>
    </dgm:pt>
    <dgm:pt modelId="{2980125A-6B23-49F7-A28E-D2AE02F056B9}" type="sibTrans" cxnId="{536CC346-EBC6-4B65-BEC2-B8F4389DB062}">
      <dgm:prSet/>
      <dgm:spPr/>
      <dgm:t>
        <a:bodyPr/>
        <a:lstStyle/>
        <a:p>
          <a:endParaRPr lang="en-US"/>
        </a:p>
      </dgm:t>
    </dgm:pt>
    <dgm:pt modelId="{0C855221-F23E-4E3B-BFAF-B7D0A92EDFBF}" type="pres">
      <dgm:prSet presAssocID="{254F54CE-B3D3-41BB-99B7-7C5C72DE1319}" presName="root" presStyleCnt="0">
        <dgm:presLayoutVars>
          <dgm:dir/>
          <dgm:resizeHandles val="exact"/>
        </dgm:presLayoutVars>
      </dgm:prSet>
      <dgm:spPr/>
    </dgm:pt>
    <dgm:pt modelId="{D004B6CC-DC20-4157-A8E9-64ADAC3EFBDE}" type="pres">
      <dgm:prSet presAssocID="{A1ECB6F8-1298-48C0-A587-0C082DF6844E}" presName="compNode" presStyleCnt="0"/>
      <dgm:spPr/>
    </dgm:pt>
    <dgm:pt modelId="{9A21A684-855F-4CB8-98FD-9BEC3560435A}" type="pres">
      <dgm:prSet presAssocID="{A1ECB6F8-1298-48C0-A587-0C082DF6844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st tubes"/>
        </a:ext>
      </dgm:extLst>
    </dgm:pt>
    <dgm:pt modelId="{E216123A-069B-4993-958F-FE8053B5DD96}" type="pres">
      <dgm:prSet presAssocID="{A1ECB6F8-1298-48C0-A587-0C082DF6844E}" presName="spaceRect" presStyleCnt="0"/>
      <dgm:spPr/>
    </dgm:pt>
    <dgm:pt modelId="{991455A4-B83B-4E03-AA84-5BDE210D9850}" type="pres">
      <dgm:prSet presAssocID="{A1ECB6F8-1298-48C0-A587-0C082DF6844E}" presName="textRect" presStyleLbl="revTx" presStyleIdx="0" presStyleCnt="5">
        <dgm:presLayoutVars>
          <dgm:chMax val="1"/>
          <dgm:chPref val="1"/>
        </dgm:presLayoutVars>
      </dgm:prSet>
      <dgm:spPr/>
    </dgm:pt>
    <dgm:pt modelId="{F02A668D-15AD-4AB6-822F-EB1F4D12A9FB}" type="pres">
      <dgm:prSet presAssocID="{D1D932FC-AC3E-49C3-A75E-7C0F0293BC11}" presName="sibTrans" presStyleCnt="0"/>
      <dgm:spPr/>
    </dgm:pt>
    <dgm:pt modelId="{A3B0743D-945A-46F1-8D4B-27C1FDEDFDB4}" type="pres">
      <dgm:prSet presAssocID="{B47055A2-284F-4C79-B8AD-A604EFE47105}" presName="compNode" presStyleCnt="0"/>
      <dgm:spPr/>
    </dgm:pt>
    <dgm:pt modelId="{6B8720D1-39A9-4E81-B9D2-962806C43AA3}" type="pres">
      <dgm:prSet presAssocID="{B47055A2-284F-4C79-B8AD-A604EFE4710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ers"/>
        </a:ext>
      </dgm:extLst>
    </dgm:pt>
    <dgm:pt modelId="{C5BB39AE-2086-4988-8C6D-5B975BB5C9B9}" type="pres">
      <dgm:prSet presAssocID="{B47055A2-284F-4C79-B8AD-A604EFE47105}" presName="spaceRect" presStyleCnt="0"/>
      <dgm:spPr/>
    </dgm:pt>
    <dgm:pt modelId="{94D46FB9-4B3E-436B-94E6-4106F2D78661}" type="pres">
      <dgm:prSet presAssocID="{B47055A2-284F-4C79-B8AD-A604EFE47105}" presName="textRect" presStyleLbl="revTx" presStyleIdx="1" presStyleCnt="5">
        <dgm:presLayoutVars>
          <dgm:chMax val="1"/>
          <dgm:chPref val="1"/>
        </dgm:presLayoutVars>
      </dgm:prSet>
      <dgm:spPr/>
    </dgm:pt>
    <dgm:pt modelId="{CB7AA291-FAEE-4F8B-A63C-7B79FE6866A5}" type="pres">
      <dgm:prSet presAssocID="{85DB5CF2-DF9B-44A7-8BA9-5F8C04B8CDFB}" presName="sibTrans" presStyleCnt="0"/>
      <dgm:spPr/>
    </dgm:pt>
    <dgm:pt modelId="{3078CAC5-A8DD-4F6D-BCE4-ABC8C27AFA3B}" type="pres">
      <dgm:prSet presAssocID="{DBA44100-A750-4BEE-AA71-736240C3DEDD}" presName="compNode" presStyleCnt="0"/>
      <dgm:spPr/>
    </dgm:pt>
    <dgm:pt modelId="{D79D32EA-2259-4123-81AA-802988E81AAA}" type="pres">
      <dgm:prSet presAssocID="{DBA44100-A750-4BEE-AA71-736240C3DED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peed Bump"/>
        </a:ext>
      </dgm:extLst>
    </dgm:pt>
    <dgm:pt modelId="{C6019348-92E0-4C0A-B954-97580A1B809A}" type="pres">
      <dgm:prSet presAssocID="{DBA44100-A750-4BEE-AA71-736240C3DEDD}" presName="spaceRect" presStyleCnt="0"/>
      <dgm:spPr/>
    </dgm:pt>
    <dgm:pt modelId="{FE1D746C-DE00-4AF9-BA8E-2BD435815045}" type="pres">
      <dgm:prSet presAssocID="{DBA44100-A750-4BEE-AA71-736240C3DEDD}" presName="textRect" presStyleLbl="revTx" presStyleIdx="2" presStyleCnt="5">
        <dgm:presLayoutVars>
          <dgm:chMax val="1"/>
          <dgm:chPref val="1"/>
        </dgm:presLayoutVars>
      </dgm:prSet>
      <dgm:spPr/>
    </dgm:pt>
    <dgm:pt modelId="{DF947221-C0EF-4A9D-BADF-ED8430CD15F7}" type="pres">
      <dgm:prSet presAssocID="{B87D9956-D1B1-4965-966C-65BB1DA84666}" presName="sibTrans" presStyleCnt="0"/>
      <dgm:spPr/>
    </dgm:pt>
    <dgm:pt modelId="{B8A2564B-671A-49C7-A176-017C1E1982E2}" type="pres">
      <dgm:prSet presAssocID="{0806B944-5936-458D-9670-6918A12C7B0F}" presName="compNode" presStyleCnt="0"/>
      <dgm:spPr/>
    </dgm:pt>
    <dgm:pt modelId="{051A44A0-AC7A-4153-AE1D-6CD8C1C66CAD}" type="pres">
      <dgm:prSet presAssocID="{0806B944-5936-458D-9670-6918A12C7B0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9D110505-A961-4226-ADC4-ADC357024325}" type="pres">
      <dgm:prSet presAssocID="{0806B944-5936-458D-9670-6918A12C7B0F}" presName="spaceRect" presStyleCnt="0"/>
      <dgm:spPr/>
    </dgm:pt>
    <dgm:pt modelId="{215FFC8D-4ED8-4C9D-98A7-AE66D135058D}" type="pres">
      <dgm:prSet presAssocID="{0806B944-5936-458D-9670-6918A12C7B0F}" presName="textRect" presStyleLbl="revTx" presStyleIdx="3" presStyleCnt="5">
        <dgm:presLayoutVars>
          <dgm:chMax val="1"/>
          <dgm:chPref val="1"/>
        </dgm:presLayoutVars>
      </dgm:prSet>
      <dgm:spPr/>
    </dgm:pt>
    <dgm:pt modelId="{1E329A30-D160-4953-8107-F75221877BDA}" type="pres">
      <dgm:prSet presAssocID="{AE073905-FDFD-4249-9109-A3C73AB3E419}" presName="sibTrans" presStyleCnt="0"/>
      <dgm:spPr/>
    </dgm:pt>
    <dgm:pt modelId="{275D57B7-D728-4C73-984E-11B8193C7730}" type="pres">
      <dgm:prSet presAssocID="{0CB2E39D-FE36-4056-A2C4-1D566B40CBC6}" presName="compNode" presStyleCnt="0"/>
      <dgm:spPr/>
    </dgm:pt>
    <dgm:pt modelId="{C550D1AA-92DC-4C4C-BAD4-E324CFC0FC87}" type="pres">
      <dgm:prSet presAssocID="{0CB2E39D-FE36-4056-A2C4-1D566B40CBC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rget"/>
        </a:ext>
      </dgm:extLst>
    </dgm:pt>
    <dgm:pt modelId="{005BE456-BF4F-420A-B5E8-379DFF719B21}" type="pres">
      <dgm:prSet presAssocID="{0CB2E39D-FE36-4056-A2C4-1D566B40CBC6}" presName="spaceRect" presStyleCnt="0"/>
      <dgm:spPr/>
    </dgm:pt>
    <dgm:pt modelId="{EBCAA0EA-E418-4CA5-9C87-BDB57EEB9468}" type="pres">
      <dgm:prSet presAssocID="{0CB2E39D-FE36-4056-A2C4-1D566B40CBC6}" presName="textRect" presStyleLbl="revTx" presStyleIdx="4" presStyleCnt="5">
        <dgm:presLayoutVars>
          <dgm:chMax val="1"/>
          <dgm:chPref val="1"/>
        </dgm:presLayoutVars>
      </dgm:prSet>
      <dgm:spPr/>
    </dgm:pt>
  </dgm:ptLst>
  <dgm:cxnLst>
    <dgm:cxn modelId="{13544006-133E-4678-B1C3-059C2E9E93E3}" srcId="{254F54CE-B3D3-41BB-99B7-7C5C72DE1319}" destId="{A1ECB6F8-1298-48C0-A587-0C082DF6844E}" srcOrd="0" destOrd="0" parTransId="{A60DCD62-3004-4B0F-822C-68B2B141A998}" sibTransId="{D1D932FC-AC3E-49C3-A75E-7C0F0293BC11}"/>
    <dgm:cxn modelId="{536CC346-EBC6-4B65-BEC2-B8F4389DB062}" srcId="{254F54CE-B3D3-41BB-99B7-7C5C72DE1319}" destId="{0CB2E39D-FE36-4056-A2C4-1D566B40CBC6}" srcOrd="4" destOrd="0" parTransId="{8EEF4BEC-F75F-4DB0-AF2D-8879174DAE3D}" sibTransId="{2980125A-6B23-49F7-A28E-D2AE02F056B9}"/>
    <dgm:cxn modelId="{D059F166-848A-41ED-A111-938122CFDBF2}" srcId="{254F54CE-B3D3-41BB-99B7-7C5C72DE1319}" destId="{B47055A2-284F-4C79-B8AD-A604EFE47105}" srcOrd="1" destOrd="0" parTransId="{745E6006-FC81-44AF-BAE2-4CE28D751023}" sibTransId="{85DB5CF2-DF9B-44A7-8BA9-5F8C04B8CDFB}"/>
    <dgm:cxn modelId="{DBC33178-8A83-4833-9C1F-C63EF962C2F7}" type="presOf" srcId="{254F54CE-B3D3-41BB-99B7-7C5C72DE1319}" destId="{0C855221-F23E-4E3B-BFAF-B7D0A92EDFBF}" srcOrd="0" destOrd="0" presId="urn:microsoft.com/office/officeart/2018/2/layout/IconLabelList"/>
    <dgm:cxn modelId="{DBDCDF93-20CD-401C-802E-58AFB8A7C02E}" type="presOf" srcId="{A1ECB6F8-1298-48C0-A587-0C082DF6844E}" destId="{991455A4-B83B-4E03-AA84-5BDE210D9850}" srcOrd="0" destOrd="0" presId="urn:microsoft.com/office/officeart/2018/2/layout/IconLabelList"/>
    <dgm:cxn modelId="{AC34B795-6030-479B-83B1-7B097EAEB58D}" type="presOf" srcId="{0806B944-5936-458D-9670-6918A12C7B0F}" destId="{215FFC8D-4ED8-4C9D-98A7-AE66D135058D}" srcOrd="0" destOrd="0" presId="urn:microsoft.com/office/officeart/2018/2/layout/IconLabelList"/>
    <dgm:cxn modelId="{94E8BB9E-4354-456B-8A41-15DD0113D777}" type="presOf" srcId="{0CB2E39D-FE36-4056-A2C4-1D566B40CBC6}" destId="{EBCAA0EA-E418-4CA5-9C87-BDB57EEB9468}" srcOrd="0" destOrd="0" presId="urn:microsoft.com/office/officeart/2018/2/layout/IconLabelList"/>
    <dgm:cxn modelId="{5FD9B0A4-D5EA-4795-9C8D-F68B672E9D7F}" srcId="{254F54CE-B3D3-41BB-99B7-7C5C72DE1319}" destId="{DBA44100-A750-4BEE-AA71-736240C3DEDD}" srcOrd="2" destOrd="0" parTransId="{8446D141-453D-4016-B85F-8FAB233FB97D}" sibTransId="{B87D9956-D1B1-4965-966C-65BB1DA84666}"/>
    <dgm:cxn modelId="{8D66D5A9-309C-4C3D-8AFE-561E2B004083}" type="presOf" srcId="{B47055A2-284F-4C79-B8AD-A604EFE47105}" destId="{94D46FB9-4B3E-436B-94E6-4106F2D78661}" srcOrd="0" destOrd="0" presId="urn:microsoft.com/office/officeart/2018/2/layout/IconLabelList"/>
    <dgm:cxn modelId="{5A1235C3-2217-47B3-A91F-5C63A8B5C42D}" type="presOf" srcId="{DBA44100-A750-4BEE-AA71-736240C3DEDD}" destId="{FE1D746C-DE00-4AF9-BA8E-2BD435815045}" srcOrd="0" destOrd="0" presId="urn:microsoft.com/office/officeart/2018/2/layout/IconLabelList"/>
    <dgm:cxn modelId="{D07560CC-1E16-43F8-8CE8-22A7817FBC99}" srcId="{254F54CE-B3D3-41BB-99B7-7C5C72DE1319}" destId="{0806B944-5936-458D-9670-6918A12C7B0F}" srcOrd="3" destOrd="0" parTransId="{6EDD918D-9739-4CA0-A14C-4A51FC2E55E5}" sibTransId="{AE073905-FDFD-4249-9109-A3C73AB3E419}"/>
    <dgm:cxn modelId="{D4FFFE9B-656F-4746-B04C-FEF3CC964037}" type="presParOf" srcId="{0C855221-F23E-4E3B-BFAF-B7D0A92EDFBF}" destId="{D004B6CC-DC20-4157-A8E9-64ADAC3EFBDE}" srcOrd="0" destOrd="0" presId="urn:microsoft.com/office/officeart/2018/2/layout/IconLabelList"/>
    <dgm:cxn modelId="{421B8DF3-5E22-4523-9159-4ABAF3521F02}" type="presParOf" srcId="{D004B6CC-DC20-4157-A8E9-64ADAC3EFBDE}" destId="{9A21A684-855F-4CB8-98FD-9BEC3560435A}" srcOrd="0" destOrd="0" presId="urn:microsoft.com/office/officeart/2018/2/layout/IconLabelList"/>
    <dgm:cxn modelId="{1B9F65F6-2856-4150-8D2A-BDF83ED939D2}" type="presParOf" srcId="{D004B6CC-DC20-4157-A8E9-64ADAC3EFBDE}" destId="{E216123A-069B-4993-958F-FE8053B5DD96}" srcOrd="1" destOrd="0" presId="urn:microsoft.com/office/officeart/2018/2/layout/IconLabelList"/>
    <dgm:cxn modelId="{BC184D23-DDA4-42FA-87E2-6EFFEC7E3269}" type="presParOf" srcId="{D004B6CC-DC20-4157-A8E9-64ADAC3EFBDE}" destId="{991455A4-B83B-4E03-AA84-5BDE210D9850}" srcOrd="2" destOrd="0" presId="urn:microsoft.com/office/officeart/2018/2/layout/IconLabelList"/>
    <dgm:cxn modelId="{4B141427-47B5-483A-A0A9-0B4FEFD10B72}" type="presParOf" srcId="{0C855221-F23E-4E3B-BFAF-B7D0A92EDFBF}" destId="{F02A668D-15AD-4AB6-822F-EB1F4D12A9FB}" srcOrd="1" destOrd="0" presId="urn:microsoft.com/office/officeart/2018/2/layout/IconLabelList"/>
    <dgm:cxn modelId="{3221BC30-714F-4BB0-9D44-7EF82846628C}" type="presParOf" srcId="{0C855221-F23E-4E3B-BFAF-B7D0A92EDFBF}" destId="{A3B0743D-945A-46F1-8D4B-27C1FDEDFDB4}" srcOrd="2" destOrd="0" presId="urn:microsoft.com/office/officeart/2018/2/layout/IconLabelList"/>
    <dgm:cxn modelId="{277D5CB0-50A8-4047-A4ED-71546340DEBC}" type="presParOf" srcId="{A3B0743D-945A-46F1-8D4B-27C1FDEDFDB4}" destId="{6B8720D1-39A9-4E81-B9D2-962806C43AA3}" srcOrd="0" destOrd="0" presId="urn:microsoft.com/office/officeart/2018/2/layout/IconLabelList"/>
    <dgm:cxn modelId="{A587263E-3445-4383-ACF9-EA5C9729499F}" type="presParOf" srcId="{A3B0743D-945A-46F1-8D4B-27C1FDEDFDB4}" destId="{C5BB39AE-2086-4988-8C6D-5B975BB5C9B9}" srcOrd="1" destOrd="0" presId="urn:microsoft.com/office/officeart/2018/2/layout/IconLabelList"/>
    <dgm:cxn modelId="{59D04A44-C4C7-4FDD-81E4-6ECDA2BB883E}" type="presParOf" srcId="{A3B0743D-945A-46F1-8D4B-27C1FDEDFDB4}" destId="{94D46FB9-4B3E-436B-94E6-4106F2D78661}" srcOrd="2" destOrd="0" presId="urn:microsoft.com/office/officeart/2018/2/layout/IconLabelList"/>
    <dgm:cxn modelId="{80C39D79-B56B-419B-970B-0087F5D57C0D}" type="presParOf" srcId="{0C855221-F23E-4E3B-BFAF-B7D0A92EDFBF}" destId="{CB7AA291-FAEE-4F8B-A63C-7B79FE6866A5}" srcOrd="3" destOrd="0" presId="urn:microsoft.com/office/officeart/2018/2/layout/IconLabelList"/>
    <dgm:cxn modelId="{A3AF19F0-1AC9-4F05-86D7-834A67172A86}" type="presParOf" srcId="{0C855221-F23E-4E3B-BFAF-B7D0A92EDFBF}" destId="{3078CAC5-A8DD-4F6D-BCE4-ABC8C27AFA3B}" srcOrd="4" destOrd="0" presId="urn:microsoft.com/office/officeart/2018/2/layout/IconLabelList"/>
    <dgm:cxn modelId="{75947FBC-7F61-48FA-8288-43E6230F30C0}" type="presParOf" srcId="{3078CAC5-A8DD-4F6D-BCE4-ABC8C27AFA3B}" destId="{D79D32EA-2259-4123-81AA-802988E81AAA}" srcOrd="0" destOrd="0" presId="urn:microsoft.com/office/officeart/2018/2/layout/IconLabelList"/>
    <dgm:cxn modelId="{89F9C5D2-019D-4512-9E66-4EFD553CAC65}" type="presParOf" srcId="{3078CAC5-A8DD-4F6D-BCE4-ABC8C27AFA3B}" destId="{C6019348-92E0-4C0A-B954-97580A1B809A}" srcOrd="1" destOrd="0" presId="urn:microsoft.com/office/officeart/2018/2/layout/IconLabelList"/>
    <dgm:cxn modelId="{626448E5-F136-42EC-AC81-4AABE4D8FA6D}" type="presParOf" srcId="{3078CAC5-A8DD-4F6D-BCE4-ABC8C27AFA3B}" destId="{FE1D746C-DE00-4AF9-BA8E-2BD435815045}" srcOrd="2" destOrd="0" presId="urn:microsoft.com/office/officeart/2018/2/layout/IconLabelList"/>
    <dgm:cxn modelId="{1452E06F-8E4E-4B16-84BE-EA32EF206F05}" type="presParOf" srcId="{0C855221-F23E-4E3B-BFAF-B7D0A92EDFBF}" destId="{DF947221-C0EF-4A9D-BADF-ED8430CD15F7}" srcOrd="5" destOrd="0" presId="urn:microsoft.com/office/officeart/2018/2/layout/IconLabelList"/>
    <dgm:cxn modelId="{04FC5556-F265-4246-9814-0DCDED167F45}" type="presParOf" srcId="{0C855221-F23E-4E3B-BFAF-B7D0A92EDFBF}" destId="{B8A2564B-671A-49C7-A176-017C1E1982E2}" srcOrd="6" destOrd="0" presId="urn:microsoft.com/office/officeart/2018/2/layout/IconLabelList"/>
    <dgm:cxn modelId="{FBD65EBD-EB30-437C-BCCC-E31BCCBEBD35}" type="presParOf" srcId="{B8A2564B-671A-49C7-A176-017C1E1982E2}" destId="{051A44A0-AC7A-4153-AE1D-6CD8C1C66CAD}" srcOrd="0" destOrd="0" presId="urn:microsoft.com/office/officeart/2018/2/layout/IconLabelList"/>
    <dgm:cxn modelId="{BCD8080B-0ACD-49A5-9B6D-3E91B490B22E}" type="presParOf" srcId="{B8A2564B-671A-49C7-A176-017C1E1982E2}" destId="{9D110505-A961-4226-ADC4-ADC357024325}" srcOrd="1" destOrd="0" presId="urn:microsoft.com/office/officeart/2018/2/layout/IconLabelList"/>
    <dgm:cxn modelId="{57480AD6-FF53-4A6D-B8C8-A7953E9F4BDD}" type="presParOf" srcId="{B8A2564B-671A-49C7-A176-017C1E1982E2}" destId="{215FFC8D-4ED8-4C9D-98A7-AE66D135058D}" srcOrd="2" destOrd="0" presId="urn:microsoft.com/office/officeart/2018/2/layout/IconLabelList"/>
    <dgm:cxn modelId="{2D0BF137-6725-4148-8F6A-3D8D0F22D3C1}" type="presParOf" srcId="{0C855221-F23E-4E3B-BFAF-B7D0A92EDFBF}" destId="{1E329A30-D160-4953-8107-F75221877BDA}" srcOrd="7" destOrd="0" presId="urn:microsoft.com/office/officeart/2018/2/layout/IconLabelList"/>
    <dgm:cxn modelId="{E2D069DE-6DBA-4385-BBE7-BAE8D279B8A1}" type="presParOf" srcId="{0C855221-F23E-4E3B-BFAF-B7D0A92EDFBF}" destId="{275D57B7-D728-4C73-984E-11B8193C7730}" srcOrd="8" destOrd="0" presId="urn:microsoft.com/office/officeart/2018/2/layout/IconLabelList"/>
    <dgm:cxn modelId="{E33F6E1D-B24B-4BBA-8CDB-D80D6C0688CC}" type="presParOf" srcId="{275D57B7-D728-4C73-984E-11B8193C7730}" destId="{C550D1AA-92DC-4C4C-BAD4-E324CFC0FC87}" srcOrd="0" destOrd="0" presId="urn:microsoft.com/office/officeart/2018/2/layout/IconLabelList"/>
    <dgm:cxn modelId="{77547CDE-7ECF-4B64-ADC9-0B93F011014E}" type="presParOf" srcId="{275D57B7-D728-4C73-984E-11B8193C7730}" destId="{005BE456-BF4F-420A-B5E8-379DFF719B21}" srcOrd="1" destOrd="0" presId="urn:microsoft.com/office/officeart/2018/2/layout/IconLabelList"/>
    <dgm:cxn modelId="{CA26B33C-6BA3-48DF-AF23-DD4615890C03}" type="presParOf" srcId="{275D57B7-D728-4C73-984E-11B8193C7730}" destId="{EBCAA0EA-E418-4CA5-9C87-BDB57EEB946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DAD31-920C-442A-A53F-26B83C85C651}">
      <dsp:nvSpPr>
        <dsp:cNvPr id="0" name=""/>
        <dsp:cNvSpPr/>
      </dsp:nvSpPr>
      <dsp:spPr>
        <a:xfrm>
          <a:off x="503695" y="295491"/>
          <a:ext cx="1193268" cy="119326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27A4E7-4572-4B98-993A-82BDC28D7FEC}">
      <dsp:nvSpPr>
        <dsp:cNvPr id="0" name=""/>
        <dsp:cNvSpPr/>
      </dsp:nvSpPr>
      <dsp:spPr>
        <a:xfrm>
          <a:off x="757998" y="549795"/>
          <a:ext cx="684662" cy="684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82E1ED-6159-4DEF-B6A2-6FF3BFC47180}">
      <dsp:nvSpPr>
        <dsp:cNvPr id="0" name=""/>
        <dsp:cNvSpPr/>
      </dsp:nvSpPr>
      <dsp:spPr>
        <a:xfrm>
          <a:off x="122240" y="1860433"/>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baseline="0" dirty="0"/>
            <a:t>Seed set to 42 for reproducibility</a:t>
          </a:r>
          <a:endParaRPr lang="en-US" sz="1100" kern="1200" dirty="0"/>
        </a:p>
      </dsp:txBody>
      <dsp:txXfrm>
        <a:off x="122240" y="1860433"/>
        <a:ext cx="1956177" cy="720000"/>
      </dsp:txXfrm>
    </dsp:sp>
    <dsp:sp modelId="{AAEAA114-E2EB-42A6-9C1F-AC7135FC9AE1}">
      <dsp:nvSpPr>
        <dsp:cNvPr id="0" name=""/>
        <dsp:cNvSpPr/>
      </dsp:nvSpPr>
      <dsp:spPr>
        <a:xfrm>
          <a:off x="2802203" y="295491"/>
          <a:ext cx="1193268" cy="119326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E8F811-BECF-4C40-8628-8BA5D2445DB8}">
      <dsp:nvSpPr>
        <dsp:cNvPr id="0" name=""/>
        <dsp:cNvSpPr/>
      </dsp:nvSpPr>
      <dsp:spPr>
        <a:xfrm>
          <a:off x="3056506" y="549795"/>
          <a:ext cx="684662" cy="684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7C87DF-43B7-48F4-875A-B1C38DCCC135}">
      <dsp:nvSpPr>
        <dsp:cNvPr id="0" name=""/>
        <dsp:cNvSpPr/>
      </dsp:nvSpPr>
      <dsp:spPr>
        <a:xfrm>
          <a:off x="2420748" y="1860433"/>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baseline="0"/>
            <a:t>Apply data augmentation techniques such as rotation and flipping to enhance model generalization</a:t>
          </a:r>
          <a:endParaRPr lang="en-US" sz="1100" kern="1200"/>
        </a:p>
      </dsp:txBody>
      <dsp:txXfrm>
        <a:off x="2420748" y="1860433"/>
        <a:ext cx="1956177" cy="720000"/>
      </dsp:txXfrm>
    </dsp:sp>
    <dsp:sp modelId="{ABF7C022-6361-4393-98E3-E2DE3F5C8DA7}">
      <dsp:nvSpPr>
        <dsp:cNvPr id="0" name=""/>
        <dsp:cNvSpPr/>
      </dsp:nvSpPr>
      <dsp:spPr>
        <a:xfrm>
          <a:off x="5100711" y="295491"/>
          <a:ext cx="1193268" cy="119326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15918-68C7-4C2B-A6D5-F078F81EFB4B}">
      <dsp:nvSpPr>
        <dsp:cNvPr id="0" name=""/>
        <dsp:cNvSpPr/>
      </dsp:nvSpPr>
      <dsp:spPr>
        <a:xfrm>
          <a:off x="5355014" y="549795"/>
          <a:ext cx="684662" cy="684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8678F7-6052-48E2-8731-6B7230E99F48}">
      <dsp:nvSpPr>
        <dsp:cNvPr id="0" name=""/>
        <dsp:cNvSpPr/>
      </dsp:nvSpPr>
      <dsp:spPr>
        <a:xfrm>
          <a:off x="4719257" y="1860433"/>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baseline="0"/>
            <a:t>Dataset is standardized by normalizing pixel values</a:t>
          </a:r>
          <a:endParaRPr lang="en-US" sz="1100" kern="1200"/>
        </a:p>
      </dsp:txBody>
      <dsp:txXfrm>
        <a:off x="4719257" y="1860433"/>
        <a:ext cx="1956177" cy="720000"/>
      </dsp:txXfrm>
    </dsp:sp>
    <dsp:sp modelId="{D48A2C18-18E1-496B-B483-1A8650A25574}">
      <dsp:nvSpPr>
        <dsp:cNvPr id="0" name=""/>
        <dsp:cNvSpPr/>
      </dsp:nvSpPr>
      <dsp:spPr>
        <a:xfrm>
          <a:off x="1652949" y="3069478"/>
          <a:ext cx="1193268" cy="119326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90D970-ED9F-4C0E-98D8-9EE5FB25B3BD}">
      <dsp:nvSpPr>
        <dsp:cNvPr id="0" name=""/>
        <dsp:cNvSpPr/>
      </dsp:nvSpPr>
      <dsp:spPr>
        <a:xfrm>
          <a:off x="1907252" y="3323781"/>
          <a:ext cx="684662" cy="684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E66744-CA0F-4E6C-8BB2-717B042C52E2}">
      <dsp:nvSpPr>
        <dsp:cNvPr id="0" name=""/>
        <dsp:cNvSpPr/>
      </dsp:nvSpPr>
      <dsp:spPr>
        <a:xfrm>
          <a:off x="1271494" y="4634420"/>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baseline="0"/>
            <a:t>Dataset is split 80/20 for training and validation</a:t>
          </a:r>
          <a:endParaRPr lang="en-US" sz="1100" kern="1200"/>
        </a:p>
      </dsp:txBody>
      <dsp:txXfrm>
        <a:off x="1271494" y="4634420"/>
        <a:ext cx="1956177" cy="720000"/>
      </dsp:txXfrm>
    </dsp:sp>
    <dsp:sp modelId="{A1BD4127-F247-4AD8-8B56-F6076876B115}">
      <dsp:nvSpPr>
        <dsp:cNvPr id="0" name=""/>
        <dsp:cNvSpPr/>
      </dsp:nvSpPr>
      <dsp:spPr>
        <a:xfrm>
          <a:off x="3951457" y="3069478"/>
          <a:ext cx="1193268" cy="119326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8C784-E6EE-4D51-9F1F-C090CA83B069}">
      <dsp:nvSpPr>
        <dsp:cNvPr id="0" name=""/>
        <dsp:cNvSpPr/>
      </dsp:nvSpPr>
      <dsp:spPr>
        <a:xfrm>
          <a:off x="4205760" y="3323781"/>
          <a:ext cx="684662" cy="6846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2F0501-6D8C-4D3C-9B1D-A296DBBC193B}">
      <dsp:nvSpPr>
        <dsp:cNvPr id="0" name=""/>
        <dsp:cNvSpPr/>
      </dsp:nvSpPr>
      <dsp:spPr>
        <a:xfrm>
          <a:off x="3570003" y="4634420"/>
          <a:ext cx="195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baseline="0"/>
            <a:t>Using PyTorch DataLoader, the images are loaded for efficient batching and transformation</a:t>
          </a:r>
          <a:endParaRPr lang="en-US" sz="1100" kern="1200"/>
        </a:p>
      </dsp:txBody>
      <dsp:txXfrm>
        <a:off x="3570003" y="4634420"/>
        <a:ext cx="195617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A0ECD4-66EC-47CD-A00F-2F75D27B1155}">
      <dsp:nvSpPr>
        <dsp:cNvPr id="0" name=""/>
        <dsp:cNvSpPr/>
      </dsp:nvSpPr>
      <dsp:spPr>
        <a:xfrm>
          <a:off x="0" y="3082"/>
          <a:ext cx="6910387" cy="1441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2E7E67-034E-4A90-9F7A-6AF643C047D7}">
      <dsp:nvSpPr>
        <dsp:cNvPr id="0" name=""/>
        <dsp:cNvSpPr/>
      </dsp:nvSpPr>
      <dsp:spPr>
        <a:xfrm>
          <a:off x="436054" y="327420"/>
          <a:ext cx="792826" cy="7928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7A162F-41F8-438C-8EC9-47ADFE97A3B8}">
      <dsp:nvSpPr>
        <dsp:cNvPr id="0" name=""/>
        <dsp:cNvSpPr/>
      </dsp:nvSpPr>
      <dsp:spPr>
        <a:xfrm>
          <a:off x="1664935" y="3082"/>
          <a:ext cx="3109674" cy="1441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59" tIns="152559" rIns="152559" bIns="152559" numCol="1" spcCol="1270" anchor="ctr" anchorCtr="0">
          <a:noAutofit/>
        </a:bodyPr>
        <a:lstStyle/>
        <a:p>
          <a:pPr marL="0" lvl="0" indent="0" algn="l" defTabSz="1111250">
            <a:lnSpc>
              <a:spcPct val="100000"/>
            </a:lnSpc>
            <a:spcBef>
              <a:spcPct val="0"/>
            </a:spcBef>
            <a:spcAft>
              <a:spcPct val="35000"/>
            </a:spcAft>
            <a:buNone/>
          </a:pPr>
          <a:r>
            <a:rPr lang="en-US" sz="2500" b="0" i="0" kern="1200" baseline="0"/>
            <a:t>Define a W&amp;B Sweep Configuration</a:t>
          </a:r>
          <a:endParaRPr lang="en-US" sz="2500" kern="1200"/>
        </a:p>
      </dsp:txBody>
      <dsp:txXfrm>
        <a:off x="1664935" y="3082"/>
        <a:ext cx="3109674" cy="1441502"/>
      </dsp:txXfrm>
    </dsp:sp>
    <dsp:sp modelId="{2C496C56-7EE3-4AC6-960E-0D255322A836}">
      <dsp:nvSpPr>
        <dsp:cNvPr id="0" name=""/>
        <dsp:cNvSpPr/>
      </dsp:nvSpPr>
      <dsp:spPr>
        <a:xfrm>
          <a:off x="4774609" y="3082"/>
          <a:ext cx="2134149" cy="1441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59" tIns="152559" rIns="152559" bIns="152559" numCol="1" spcCol="1270" anchor="ctr" anchorCtr="0">
          <a:noAutofit/>
        </a:bodyPr>
        <a:lstStyle/>
        <a:p>
          <a:pPr marL="0" lvl="0" indent="0" algn="l" defTabSz="488950">
            <a:lnSpc>
              <a:spcPct val="100000"/>
            </a:lnSpc>
            <a:spcBef>
              <a:spcPct val="0"/>
            </a:spcBef>
            <a:spcAft>
              <a:spcPct val="35000"/>
            </a:spcAft>
            <a:buNone/>
          </a:pPr>
          <a:r>
            <a:rPr lang="en-US" sz="1100" b="0" i="0" kern="1200" baseline="0"/>
            <a:t>Specifies which hyperparameters to search over.</a:t>
          </a:r>
          <a:endParaRPr lang="en-US" sz="1100" kern="1200"/>
        </a:p>
        <a:p>
          <a:pPr marL="0" lvl="0" indent="0" algn="l" defTabSz="488950">
            <a:lnSpc>
              <a:spcPct val="100000"/>
            </a:lnSpc>
            <a:spcBef>
              <a:spcPct val="0"/>
            </a:spcBef>
            <a:spcAft>
              <a:spcPct val="35000"/>
            </a:spcAft>
            <a:buNone/>
          </a:pPr>
          <a:r>
            <a:rPr lang="en-US" sz="1100" b="0" i="0" kern="1200" baseline="0"/>
            <a:t>Defines how many runs to test.</a:t>
          </a:r>
          <a:endParaRPr lang="en-US" sz="1100" kern="1200"/>
        </a:p>
        <a:p>
          <a:pPr marL="0" lvl="0" indent="0" algn="l" defTabSz="488950">
            <a:lnSpc>
              <a:spcPct val="100000"/>
            </a:lnSpc>
            <a:spcBef>
              <a:spcPct val="0"/>
            </a:spcBef>
            <a:spcAft>
              <a:spcPct val="35000"/>
            </a:spcAft>
            <a:buNone/>
          </a:pPr>
          <a:r>
            <a:rPr lang="en-US" sz="1100" b="0" i="0" kern="1200" baseline="0"/>
            <a:t>Selects F1-score as the metric to optimize.</a:t>
          </a:r>
          <a:endParaRPr lang="en-US" sz="1100" kern="1200"/>
        </a:p>
      </dsp:txBody>
      <dsp:txXfrm>
        <a:off x="4774609" y="3082"/>
        <a:ext cx="2134149" cy="1441502"/>
      </dsp:txXfrm>
    </dsp:sp>
    <dsp:sp modelId="{C7765DBE-68F2-432E-8C9E-3739A6FB27D8}">
      <dsp:nvSpPr>
        <dsp:cNvPr id="0" name=""/>
        <dsp:cNvSpPr/>
      </dsp:nvSpPr>
      <dsp:spPr>
        <a:xfrm>
          <a:off x="0" y="1804961"/>
          <a:ext cx="6910387" cy="1441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20DE96-396C-4E57-B174-FD96990C4C64}">
      <dsp:nvSpPr>
        <dsp:cNvPr id="0" name=""/>
        <dsp:cNvSpPr/>
      </dsp:nvSpPr>
      <dsp:spPr>
        <a:xfrm>
          <a:off x="436054" y="2129299"/>
          <a:ext cx="792826" cy="7928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81AD78-BC5E-4E38-BB64-4D717462EF13}">
      <dsp:nvSpPr>
        <dsp:cNvPr id="0" name=""/>
        <dsp:cNvSpPr/>
      </dsp:nvSpPr>
      <dsp:spPr>
        <a:xfrm>
          <a:off x="1664935" y="1804961"/>
          <a:ext cx="3109674" cy="1441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59" tIns="152559" rIns="152559" bIns="152559" numCol="1" spcCol="1270" anchor="ctr" anchorCtr="0">
          <a:noAutofit/>
        </a:bodyPr>
        <a:lstStyle/>
        <a:p>
          <a:pPr marL="0" lvl="0" indent="0" algn="l" defTabSz="1111250">
            <a:lnSpc>
              <a:spcPct val="100000"/>
            </a:lnSpc>
            <a:spcBef>
              <a:spcPct val="0"/>
            </a:spcBef>
            <a:spcAft>
              <a:spcPct val="35000"/>
            </a:spcAft>
            <a:buNone/>
          </a:pPr>
          <a:r>
            <a:rPr lang="en-US" sz="2500" b="0" i="0" kern="1200" baseline="0"/>
            <a:t>Create a Training Function</a:t>
          </a:r>
          <a:endParaRPr lang="en-US" sz="2500" kern="1200"/>
        </a:p>
      </dsp:txBody>
      <dsp:txXfrm>
        <a:off x="1664935" y="1804961"/>
        <a:ext cx="3109674" cy="1441502"/>
      </dsp:txXfrm>
    </dsp:sp>
    <dsp:sp modelId="{D4773800-3715-4EE7-A617-0485D39F39CE}">
      <dsp:nvSpPr>
        <dsp:cNvPr id="0" name=""/>
        <dsp:cNvSpPr/>
      </dsp:nvSpPr>
      <dsp:spPr>
        <a:xfrm>
          <a:off x="4774609" y="1804961"/>
          <a:ext cx="2134149" cy="1441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59" tIns="152559" rIns="152559" bIns="152559" numCol="1" spcCol="1270" anchor="ctr" anchorCtr="0">
          <a:noAutofit/>
        </a:bodyPr>
        <a:lstStyle/>
        <a:p>
          <a:pPr marL="0" lvl="0" indent="0" algn="l" defTabSz="488950">
            <a:lnSpc>
              <a:spcPct val="100000"/>
            </a:lnSpc>
            <a:spcBef>
              <a:spcPct val="0"/>
            </a:spcBef>
            <a:spcAft>
              <a:spcPct val="35000"/>
            </a:spcAft>
            <a:buNone/>
          </a:pPr>
          <a:r>
            <a:rPr lang="en-US" sz="1100" b="0" i="0" kern="1200" baseline="0"/>
            <a:t>Builds the CNN model.</a:t>
          </a:r>
          <a:endParaRPr lang="en-US" sz="1100" kern="1200"/>
        </a:p>
        <a:p>
          <a:pPr marL="0" lvl="0" indent="0" algn="l" defTabSz="488950">
            <a:lnSpc>
              <a:spcPct val="100000"/>
            </a:lnSpc>
            <a:spcBef>
              <a:spcPct val="0"/>
            </a:spcBef>
            <a:spcAft>
              <a:spcPct val="35000"/>
            </a:spcAft>
            <a:buNone/>
          </a:pPr>
          <a:r>
            <a:rPr lang="en-US" sz="1100" b="0" i="0" kern="1200" baseline="0"/>
            <a:t>Uses hyperparameters from the W&amp;B sweep.</a:t>
          </a:r>
          <a:endParaRPr lang="en-US" sz="1100" kern="1200"/>
        </a:p>
        <a:p>
          <a:pPr marL="0" lvl="0" indent="0" algn="l" defTabSz="488950">
            <a:lnSpc>
              <a:spcPct val="100000"/>
            </a:lnSpc>
            <a:spcBef>
              <a:spcPct val="0"/>
            </a:spcBef>
            <a:spcAft>
              <a:spcPct val="35000"/>
            </a:spcAft>
            <a:buNone/>
          </a:pPr>
          <a:r>
            <a:rPr lang="en-US" sz="1100" b="0" i="0" kern="1200" baseline="0"/>
            <a:t>Logs per-epoch training &amp; validation metrics.</a:t>
          </a:r>
          <a:endParaRPr lang="en-US" sz="1100" kern="1200"/>
        </a:p>
        <a:p>
          <a:pPr marL="0" lvl="0" indent="0" algn="l" defTabSz="488950">
            <a:lnSpc>
              <a:spcPct val="100000"/>
            </a:lnSpc>
            <a:spcBef>
              <a:spcPct val="0"/>
            </a:spcBef>
            <a:spcAft>
              <a:spcPct val="35000"/>
            </a:spcAft>
            <a:buNone/>
          </a:pPr>
          <a:r>
            <a:rPr lang="en-US" sz="1100" b="0" i="0" kern="1200" baseline="0"/>
            <a:t>Logs final performance metrics.</a:t>
          </a:r>
          <a:endParaRPr lang="en-US" sz="1100" kern="1200"/>
        </a:p>
      </dsp:txBody>
      <dsp:txXfrm>
        <a:off x="4774609" y="1804961"/>
        <a:ext cx="2134149" cy="1441502"/>
      </dsp:txXfrm>
    </dsp:sp>
    <dsp:sp modelId="{FD6CDC17-2934-4DB9-8AF9-D79C6168569F}">
      <dsp:nvSpPr>
        <dsp:cNvPr id="0" name=""/>
        <dsp:cNvSpPr/>
      </dsp:nvSpPr>
      <dsp:spPr>
        <a:xfrm>
          <a:off x="0" y="3606839"/>
          <a:ext cx="6910387" cy="14415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42EDD4-0EBB-419F-B1AD-E232CDA1CF8E}">
      <dsp:nvSpPr>
        <dsp:cNvPr id="0" name=""/>
        <dsp:cNvSpPr/>
      </dsp:nvSpPr>
      <dsp:spPr>
        <a:xfrm>
          <a:off x="436054" y="3931177"/>
          <a:ext cx="792826" cy="7928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6BFDFAA-CB99-4DA9-9DDD-03F738AE276C}">
      <dsp:nvSpPr>
        <dsp:cNvPr id="0" name=""/>
        <dsp:cNvSpPr/>
      </dsp:nvSpPr>
      <dsp:spPr>
        <a:xfrm>
          <a:off x="1664935" y="3606839"/>
          <a:ext cx="3109674" cy="1441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59" tIns="152559" rIns="152559" bIns="152559" numCol="1" spcCol="1270" anchor="ctr" anchorCtr="0">
          <a:noAutofit/>
        </a:bodyPr>
        <a:lstStyle/>
        <a:p>
          <a:pPr marL="0" lvl="0" indent="0" algn="l" defTabSz="1111250">
            <a:lnSpc>
              <a:spcPct val="100000"/>
            </a:lnSpc>
            <a:spcBef>
              <a:spcPct val="0"/>
            </a:spcBef>
            <a:spcAft>
              <a:spcPct val="35000"/>
            </a:spcAft>
            <a:buNone/>
          </a:pPr>
          <a:r>
            <a:rPr lang="en-US" sz="2500" b="0" i="0" kern="1200" baseline="0"/>
            <a:t>Run the Sweep</a:t>
          </a:r>
          <a:endParaRPr lang="en-US" sz="2500" kern="1200"/>
        </a:p>
      </dsp:txBody>
      <dsp:txXfrm>
        <a:off x="1664935" y="3606839"/>
        <a:ext cx="3109674" cy="1441502"/>
      </dsp:txXfrm>
    </dsp:sp>
    <dsp:sp modelId="{3DF0B2E7-CE13-4E99-9692-D89FC1CBA6D8}">
      <dsp:nvSpPr>
        <dsp:cNvPr id="0" name=""/>
        <dsp:cNvSpPr/>
      </dsp:nvSpPr>
      <dsp:spPr>
        <a:xfrm>
          <a:off x="4774609" y="3606839"/>
          <a:ext cx="2134149" cy="1441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59" tIns="152559" rIns="152559" bIns="152559" numCol="1" spcCol="1270" anchor="ctr" anchorCtr="0">
          <a:noAutofit/>
        </a:bodyPr>
        <a:lstStyle/>
        <a:p>
          <a:pPr marL="0" lvl="0" indent="0" algn="l" defTabSz="488950">
            <a:lnSpc>
              <a:spcPct val="100000"/>
            </a:lnSpc>
            <a:spcBef>
              <a:spcPct val="0"/>
            </a:spcBef>
            <a:spcAft>
              <a:spcPct val="35000"/>
            </a:spcAft>
            <a:buNone/>
          </a:pPr>
          <a:r>
            <a:rPr lang="en-US" sz="1100" b="0" i="0" kern="1200" baseline="0"/>
            <a:t>Automatically runs 10 experiments with different hyperparameter values.</a:t>
          </a:r>
          <a:endParaRPr lang="en-US" sz="1100" kern="1200"/>
        </a:p>
        <a:p>
          <a:pPr marL="0" lvl="0" indent="0" algn="l" defTabSz="488950">
            <a:lnSpc>
              <a:spcPct val="100000"/>
            </a:lnSpc>
            <a:spcBef>
              <a:spcPct val="0"/>
            </a:spcBef>
            <a:spcAft>
              <a:spcPct val="35000"/>
            </a:spcAft>
            <a:buNone/>
          </a:pPr>
          <a:r>
            <a:rPr lang="en-US" sz="1100" b="0" i="0" kern="1200" baseline="0"/>
            <a:t>Logs results in W&amp;B for easy comparison.</a:t>
          </a:r>
          <a:endParaRPr lang="en-US" sz="1100" kern="1200"/>
        </a:p>
      </dsp:txBody>
      <dsp:txXfrm>
        <a:off x="4774609" y="3606839"/>
        <a:ext cx="2134149" cy="1441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1A684-855F-4CB8-98FD-9BEC3560435A}">
      <dsp:nvSpPr>
        <dsp:cNvPr id="0" name=""/>
        <dsp:cNvSpPr/>
      </dsp:nvSpPr>
      <dsp:spPr>
        <a:xfrm>
          <a:off x="489253" y="305150"/>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1455A4-B83B-4E03-AA84-5BDE210D9850}">
      <dsp:nvSpPr>
        <dsp:cNvPr id="0" name=""/>
        <dsp:cNvSpPr/>
      </dsp:nvSpPr>
      <dsp:spPr>
        <a:xfrm>
          <a:off x="4405" y="1571442"/>
          <a:ext cx="1763085" cy="1884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baseline="0" dirty="0"/>
            <a:t>Optimizer Choice Matters</a:t>
          </a:r>
          <a:r>
            <a:rPr lang="en-US" sz="1100" b="0" i="0" kern="1200" baseline="0" dirty="0"/>
            <a:t>: Models using </a:t>
          </a:r>
          <a:r>
            <a:rPr lang="en-US" sz="1100" b="1" i="0" kern="1200" baseline="0" dirty="0"/>
            <a:t>Adam</a:t>
          </a:r>
          <a:r>
            <a:rPr lang="en-US" sz="1100" b="0" i="0" kern="1200" baseline="0" dirty="0"/>
            <a:t> (Model 3) consistently outperform those using </a:t>
          </a:r>
          <a:r>
            <a:rPr lang="en-US" sz="1100" b="1" i="0" kern="1200" baseline="0" dirty="0"/>
            <a:t>SGD</a:t>
          </a:r>
          <a:r>
            <a:rPr lang="en-US" sz="1100" b="0" i="0" kern="1200" baseline="0" dirty="0"/>
            <a:t> (Model 4), demonstrating the importance of choosing the right optimizer. Adam tends to perform better on tasks where convergence speed and adaptive learning rates are beneficial.</a:t>
          </a:r>
          <a:endParaRPr lang="en-US" sz="1100" kern="1200" dirty="0"/>
        </a:p>
      </dsp:txBody>
      <dsp:txXfrm>
        <a:off x="4405" y="1571442"/>
        <a:ext cx="1763085" cy="1884298"/>
      </dsp:txXfrm>
    </dsp:sp>
    <dsp:sp modelId="{6B8720D1-39A9-4E81-B9D2-962806C43AA3}">
      <dsp:nvSpPr>
        <dsp:cNvPr id="0" name=""/>
        <dsp:cNvSpPr/>
      </dsp:nvSpPr>
      <dsp:spPr>
        <a:xfrm>
          <a:off x="2560879" y="305150"/>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D46FB9-4B3E-436B-94E6-4106F2D78661}">
      <dsp:nvSpPr>
        <dsp:cNvPr id="0" name=""/>
        <dsp:cNvSpPr/>
      </dsp:nvSpPr>
      <dsp:spPr>
        <a:xfrm>
          <a:off x="2076031" y="1571442"/>
          <a:ext cx="1763085" cy="1884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baseline="0"/>
            <a:t>Learning Rate Sensitivity</a:t>
          </a:r>
          <a:r>
            <a:rPr lang="en-US" sz="1100" b="0" i="0" kern="1200" baseline="0"/>
            <a:t>: </a:t>
          </a:r>
          <a:r>
            <a:rPr lang="en-US" sz="1100" b="1" i="0" kern="1200" baseline="0"/>
            <a:t>Learning rates</a:t>
          </a:r>
          <a:r>
            <a:rPr lang="en-US" sz="1100" b="0" i="0" kern="1200" baseline="0"/>
            <a:t> play a significant role in model performance. For example, </a:t>
          </a:r>
          <a:r>
            <a:rPr lang="en-US" sz="1100" b="1" i="0" kern="1200" baseline="0"/>
            <a:t>lower learning rates</a:t>
          </a:r>
          <a:r>
            <a:rPr lang="en-US" sz="1100" b="0" i="0" kern="1200" baseline="0"/>
            <a:t> (like 0.0005) in Model 2 and Model 3 yielded higher accuracy compared to a higher learning rate of 0.005 in Model 4. Fine-tuning learning rates based on the dataset is crucial.</a:t>
          </a:r>
          <a:endParaRPr lang="en-US" sz="1100" kern="1200"/>
        </a:p>
      </dsp:txBody>
      <dsp:txXfrm>
        <a:off x="2076031" y="1571442"/>
        <a:ext cx="1763085" cy="1884298"/>
      </dsp:txXfrm>
    </dsp:sp>
    <dsp:sp modelId="{D79D32EA-2259-4123-81AA-802988E81AAA}">
      <dsp:nvSpPr>
        <dsp:cNvPr id="0" name=""/>
        <dsp:cNvSpPr/>
      </dsp:nvSpPr>
      <dsp:spPr>
        <a:xfrm>
          <a:off x="4632505" y="305150"/>
          <a:ext cx="793388" cy="7933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1D746C-DE00-4AF9-BA8E-2BD435815045}">
      <dsp:nvSpPr>
        <dsp:cNvPr id="0" name=""/>
        <dsp:cNvSpPr/>
      </dsp:nvSpPr>
      <dsp:spPr>
        <a:xfrm>
          <a:off x="4147657" y="1571442"/>
          <a:ext cx="1763085" cy="1884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baseline="0"/>
            <a:t>Overfitting Concerns</a:t>
          </a:r>
          <a:r>
            <a:rPr lang="en-US" sz="1100" b="0" i="0" kern="1200" baseline="0"/>
            <a:t>: Some models, especially those with </a:t>
          </a:r>
          <a:r>
            <a:rPr lang="en-US" sz="1100" b="1" i="0" kern="1200" baseline="0"/>
            <a:t>higher dropout rates</a:t>
          </a:r>
          <a:r>
            <a:rPr lang="en-US" sz="1100" b="0" i="0" kern="1200" baseline="0"/>
            <a:t> (like Model 3, 0.5), performed better in terms of balancing training and validation accuracy. Lower dropout rates (Model 4, 0.2) seemed to lead to </a:t>
          </a:r>
          <a:r>
            <a:rPr lang="en-US" sz="1100" b="1" i="0" kern="1200" baseline="0"/>
            <a:t>underfitting</a:t>
          </a:r>
          <a:r>
            <a:rPr lang="en-US" sz="1100" b="0" i="0" kern="1200" baseline="0"/>
            <a:t>, where the model failed to generalize well.</a:t>
          </a:r>
          <a:endParaRPr lang="en-US" sz="1100" kern="1200"/>
        </a:p>
      </dsp:txBody>
      <dsp:txXfrm>
        <a:off x="4147657" y="1571442"/>
        <a:ext cx="1763085" cy="1884298"/>
      </dsp:txXfrm>
    </dsp:sp>
    <dsp:sp modelId="{051A44A0-AC7A-4153-AE1D-6CD8C1C66CAD}">
      <dsp:nvSpPr>
        <dsp:cNvPr id="0" name=""/>
        <dsp:cNvSpPr/>
      </dsp:nvSpPr>
      <dsp:spPr>
        <a:xfrm>
          <a:off x="6704131" y="305150"/>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5FFC8D-4ED8-4C9D-98A7-AE66D135058D}">
      <dsp:nvSpPr>
        <dsp:cNvPr id="0" name=""/>
        <dsp:cNvSpPr/>
      </dsp:nvSpPr>
      <dsp:spPr>
        <a:xfrm>
          <a:off x="6219283" y="1571442"/>
          <a:ext cx="1763085" cy="1884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baseline="0"/>
            <a:t>Model Capacity and Training Time</a:t>
          </a:r>
          <a:r>
            <a:rPr lang="en-US" sz="1100" b="0" i="0" kern="1200" baseline="0"/>
            <a:t>: Models like </a:t>
          </a:r>
          <a:r>
            <a:rPr lang="en-US" sz="1100" b="1" i="0" kern="1200" baseline="0"/>
            <a:t>Model 3 (Adam, low learning rate)</a:t>
          </a:r>
          <a:r>
            <a:rPr lang="en-US" sz="1100" b="0" i="0" kern="1200" baseline="0"/>
            <a:t> show that </a:t>
          </a:r>
          <a:r>
            <a:rPr lang="en-US" sz="1100" b="1" i="0" kern="1200" baseline="0"/>
            <a:t>longer training</a:t>
          </a:r>
          <a:r>
            <a:rPr lang="en-US" sz="1100" b="0" i="0" kern="1200" baseline="0"/>
            <a:t> (with more epochs) can help achieve better results, especially when paired with the right hyperparameters. The trade-off between overfitting and underfitting should guide how long you train the model.</a:t>
          </a:r>
          <a:endParaRPr lang="en-US" sz="1100" kern="1200"/>
        </a:p>
      </dsp:txBody>
      <dsp:txXfrm>
        <a:off x="6219283" y="1571442"/>
        <a:ext cx="1763085" cy="1884298"/>
      </dsp:txXfrm>
    </dsp:sp>
    <dsp:sp modelId="{C550D1AA-92DC-4C4C-BAD4-E324CFC0FC87}">
      <dsp:nvSpPr>
        <dsp:cNvPr id="0" name=""/>
        <dsp:cNvSpPr/>
      </dsp:nvSpPr>
      <dsp:spPr>
        <a:xfrm>
          <a:off x="8775757" y="305150"/>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CAA0EA-E418-4CA5-9C87-BDB57EEB9468}">
      <dsp:nvSpPr>
        <dsp:cNvPr id="0" name=""/>
        <dsp:cNvSpPr/>
      </dsp:nvSpPr>
      <dsp:spPr>
        <a:xfrm>
          <a:off x="8290908" y="1571442"/>
          <a:ext cx="1763085" cy="1884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baseline="0"/>
            <a:t>Evaluation Metrics</a:t>
          </a:r>
          <a:r>
            <a:rPr lang="en-US" sz="1100" b="0" i="0" kern="1200" baseline="0"/>
            <a:t>: Focusing on </a:t>
          </a:r>
          <a:r>
            <a:rPr lang="en-US" sz="1100" b="1" i="0" kern="1200" baseline="0"/>
            <a:t>F1-score</a:t>
          </a:r>
          <a:r>
            <a:rPr lang="en-US" sz="1100" b="0" i="0" kern="1200" baseline="0"/>
            <a:t> alongside accuracy provides a better sense of overall model performance, particularly when dealing with imbalanced classes, as seen in some models where accuracy didn’t fully reflect the model's ability to balance false positives and false negatives.</a:t>
          </a:r>
          <a:endParaRPr lang="en-US" sz="1100" kern="1200"/>
        </a:p>
      </dsp:txBody>
      <dsp:txXfrm>
        <a:off x="8290908" y="1571442"/>
        <a:ext cx="1763085" cy="188429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3/10/2025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3/10/2025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Model Overview</a:t>
            </a:r>
          </a:p>
          <a:p>
            <a:pPr>
              <a:buFont typeface="Arial" panose="020B0604020202020204" pitchFamily="34" charset="0"/>
              <a:buChar char="•"/>
            </a:pPr>
            <a:r>
              <a:rPr lang="en-US" b="1" dirty="0"/>
              <a:t>Dropout Rate:</a:t>
            </a:r>
            <a:r>
              <a:rPr lang="en-US" dirty="0"/>
              <a:t> 0.3</a:t>
            </a:r>
          </a:p>
          <a:p>
            <a:pPr>
              <a:buFont typeface="Arial" panose="020B0604020202020204" pitchFamily="34" charset="0"/>
              <a:buChar char="•"/>
            </a:pPr>
            <a:r>
              <a:rPr lang="en-US" b="1" dirty="0"/>
              <a:t>Weight Decay:</a:t>
            </a:r>
            <a:r>
              <a:rPr lang="en-US" dirty="0"/>
              <a:t> 1e-5</a:t>
            </a:r>
          </a:p>
          <a:p>
            <a:pPr>
              <a:buFont typeface="Arial" panose="020B0604020202020204" pitchFamily="34" charset="0"/>
              <a:buChar char="•"/>
            </a:pPr>
            <a:r>
              <a:rPr lang="en-US" b="1" dirty="0"/>
              <a:t>Batch Normalization:</a:t>
            </a:r>
            <a:r>
              <a:rPr lang="en-US" dirty="0"/>
              <a:t> Applied</a:t>
            </a:r>
          </a:p>
          <a:p>
            <a:pPr>
              <a:buFont typeface="Arial" panose="020B0604020202020204" pitchFamily="34" charset="0"/>
              <a:buChar char="•"/>
            </a:pPr>
            <a:endParaRPr lang="en-US" dirty="0"/>
          </a:p>
          <a:p>
            <a:pPr>
              <a:buNone/>
            </a:pPr>
            <a:r>
              <a:rPr lang="en-US" b="1" dirty="0"/>
              <a:t>Training vs. Validation Performance</a:t>
            </a:r>
          </a:p>
          <a:p>
            <a:pPr>
              <a:buFont typeface="Arial" panose="020B0604020202020204" pitchFamily="34" charset="0"/>
              <a:buChar char="•"/>
            </a:pPr>
            <a:r>
              <a:rPr lang="en-US" b="1" dirty="0"/>
              <a:t>Accuracy:</a:t>
            </a:r>
            <a:r>
              <a:rPr lang="en-US" dirty="0"/>
              <a:t> </a:t>
            </a:r>
            <a:r>
              <a:rPr lang="en-US" b="1" dirty="0"/>
              <a:t>34.4% (Train) vs. 35.6% (Validation)</a:t>
            </a:r>
            <a:r>
              <a:rPr lang="en-US" dirty="0"/>
              <a:t> → </a:t>
            </a:r>
            <a:r>
              <a:rPr lang="en-US" b="1" dirty="0"/>
              <a:t>Underfitting</a:t>
            </a:r>
            <a:r>
              <a:rPr lang="en-US" dirty="0"/>
              <a:t>, model struggles to learn meaningful patterns.</a:t>
            </a:r>
          </a:p>
          <a:p>
            <a:pPr>
              <a:buFont typeface="Arial" panose="020B0604020202020204" pitchFamily="34" charset="0"/>
              <a:buChar char="•"/>
            </a:pPr>
            <a:r>
              <a:rPr lang="en-US" b="1" dirty="0"/>
              <a:t>F1-score:</a:t>
            </a:r>
            <a:r>
              <a:rPr lang="en-US" dirty="0"/>
              <a:t> </a:t>
            </a:r>
            <a:r>
              <a:rPr lang="en-US" b="1" dirty="0"/>
              <a:t>0.339 (Train) vs. 0.342 (Validation)</a:t>
            </a:r>
            <a:r>
              <a:rPr lang="en-US" dirty="0"/>
              <a:t> → Poor class-wise performance, reinforcing ineffective learning.</a:t>
            </a:r>
          </a:p>
          <a:p>
            <a:pPr>
              <a:buFont typeface="Arial" panose="020B0604020202020204" pitchFamily="34" charset="0"/>
              <a:buChar char="•"/>
            </a:pPr>
            <a:endParaRPr lang="en-US" dirty="0"/>
          </a:p>
          <a:p>
            <a:pPr>
              <a:buNone/>
            </a:pPr>
            <a:r>
              <a:rPr lang="en-US" b="1" dirty="0"/>
              <a:t>Loss Analysis</a:t>
            </a:r>
          </a:p>
          <a:p>
            <a:pPr>
              <a:buFont typeface="Arial" panose="020B0604020202020204" pitchFamily="34" charset="0"/>
              <a:buChar char="•"/>
            </a:pPr>
            <a:r>
              <a:rPr lang="en-US" b="1" dirty="0"/>
              <a:t>Training Loss (2.10) ≈ Validation Loss (2.07)</a:t>
            </a:r>
            <a:r>
              <a:rPr lang="en-US" dirty="0"/>
              <a:t> → </a:t>
            </a:r>
            <a:r>
              <a:rPr lang="en-US" b="1" dirty="0"/>
              <a:t>High loss across both</a:t>
            </a:r>
            <a:r>
              <a:rPr lang="en-US" dirty="0"/>
              <a:t>, suggesting difficulty in minimizing classification errors.</a:t>
            </a:r>
          </a:p>
          <a:p>
            <a:pPr>
              <a:buFont typeface="Arial" panose="020B0604020202020204" pitchFamily="34" charset="0"/>
              <a:buChar char="•"/>
            </a:pPr>
            <a:endParaRPr lang="en-US" dirty="0"/>
          </a:p>
          <a:p>
            <a:pPr>
              <a:buNone/>
            </a:pPr>
            <a:r>
              <a:rPr lang="en-US" b="1" dirty="0"/>
              <a:t>Architectural Insights</a:t>
            </a:r>
          </a:p>
          <a:p>
            <a:pPr>
              <a:buFont typeface="Arial" panose="020B0604020202020204" pitchFamily="34" charset="0"/>
              <a:buChar char="•"/>
            </a:pPr>
            <a:r>
              <a:rPr lang="en-US" b="1" dirty="0"/>
              <a:t>Batch Norm:</a:t>
            </a:r>
            <a:r>
              <a:rPr lang="en-US" dirty="0"/>
              <a:t> Should aid stability, yet performance remains poor.</a:t>
            </a:r>
          </a:p>
          <a:p>
            <a:pPr>
              <a:buFont typeface="Arial" panose="020B0604020202020204" pitchFamily="34" charset="0"/>
              <a:buChar char="•"/>
            </a:pPr>
            <a:r>
              <a:rPr lang="en-US" b="1" dirty="0"/>
              <a:t>Dropout (0.3):</a:t>
            </a:r>
            <a:r>
              <a:rPr lang="en-US" dirty="0"/>
              <a:t> Helps prevent overfitting, but model </a:t>
            </a:r>
            <a:r>
              <a:rPr lang="en-US" b="1" dirty="0"/>
              <a:t>still underfits</a:t>
            </a:r>
            <a:r>
              <a:rPr lang="en-US" dirty="0"/>
              <a:t>.</a:t>
            </a:r>
          </a:p>
          <a:p>
            <a:pPr>
              <a:buFont typeface="Arial" panose="020B0604020202020204" pitchFamily="34" charset="0"/>
              <a:buChar char="•"/>
            </a:pPr>
            <a:r>
              <a:rPr lang="en-US" b="1" dirty="0"/>
              <a:t>Weight Decay (1e-5):</a:t>
            </a:r>
            <a:r>
              <a:rPr lang="en-US" dirty="0"/>
              <a:t> Present, but may require further tuning.</a:t>
            </a:r>
          </a:p>
          <a:p>
            <a:pPr>
              <a:buFont typeface="Arial" panose="020B0604020202020204" pitchFamily="34" charset="0"/>
              <a:buChar char="•"/>
            </a:pPr>
            <a:r>
              <a:rPr lang="en-US" b="1" dirty="0"/>
              <a:t>Leaky </a:t>
            </a:r>
            <a:r>
              <a:rPr lang="en-US" b="1" dirty="0" err="1"/>
              <a:t>ReLU</a:t>
            </a:r>
            <a:r>
              <a:rPr lang="en-US" b="1" dirty="0"/>
              <a:t>:</a:t>
            </a:r>
            <a:r>
              <a:rPr lang="en-US" dirty="0"/>
              <a:t> Supports gradient flow, but overall learning remains weak.</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11</a:t>
            </a:fld>
            <a:endParaRPr lang="en-US" dirty="0"/>
          </a:p>
        </p:txBody>
      </p:sp>
    </p:spTree>
    <p:extLst>
      <p:ext uri="{BB962C8B-B14F-4D97-AF65-F5344CB8AC3E}">
        <p14:creationId xmlns:p14="http://schemas.microsoft.com/office/powerpoint/2010/main" val="288227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Model Overview</a:t>
            </a:r>
          </a:p>
          <a:p>
            <a:pPr>
              <a:buFont typeface="Arial" panose="020B0604020202020204" pitchFamily="34" charset="0"/>
              <a:buChar char="•"/>
            </a:pPr>
            <a:r>
              <a:rPr lang="en-US" b="1" dirty="0"/>
              <a:t>Dropout Rate:</a:t>
            </a:r>
            <a:r>
              <a:rPr lang="en-US" dirty="0"/>
              <a:t> 0.5</a:t>
            </a:r>
          </a:p>
          <a:p>
            <a:pPr>
              <a:buFont typeface="Arial" panose="020B0604020202020204" pitchFamily="34" charset="0"/>
              <a:buChar char="•"/>
            </a:pPr>
            <a:r>
              <a:rPr lang="en-US" b="1" dirty="0"/>
              <a:t>Weight Decay:</a:t>
            </a:r>
            <a:r>
              <a:rPr lang="en-US" dirty="0"/>
              <a:t> 1e-5</a:t>
            </a:r>
          </a:p>
          <a:p>
            <a:pPr>
              <a:buFont typeface="Arial" panose="020B0604020202020204" pitchFamily="34" charset="0"/>
              <a:buChar char="•"/>
            </a:pPr>
            <a:r>
              <a:rPr lang="en-US" b="1" dirty="0"/>
              <a:t>Batch Normalization:</a:t>
            </a:r>
            <a:r>
              <a:rPr lang="en-US" dirty="0"/>
              <a:t> Applied</a:t>
            </a:r>
          </a:p>
          <a:p>
            <a:pPr>
              <a:buFont typeface="Arial" panose="020B0604020202020204" pitchFamily="34" charset="0"/>
              <a:buChar char="•"/>
            </a:pPr>
            <a:endParaRPr lang="en-US" dirty="0"/>
          </a:p>
          <a:p>
            <a:pPr>
              <a:buNone/>
            </a:pPr>
            <a:r>
              <a:rPr lang="en-US" b="1" dirty="0"/>
              <a:t>Training vs. Validation Performance</a:t>
            </a:r>
          </a:p>
          <a:p>
            <a:pPr>
              <a:buFont typeface="Arial" panose="020B0604020202020204" pitchFamily="34" charset="0"/>
              <a:buChar char="•"/>
            </a:pPr>
            <a:r>
              <a:rPr lang="en-US" b="1" dirty="0"/>
              <a:t>Accuracy:</a:t>
            </a:r>
            <a:r>
              <a:rPr lang="en-US" dirty="0"/>
              <a:t> </a:t>
            </a:r>
            <a:r>
              <a:rPr lang="en-US" b="1" dirty="0"/>
              <a:t>27.22% (Train) vs. 31.60% (Validation)</a:t>
            </a:r>
            <a:r>
              <a:rPr lang="en-US" dirty="0"/>
              <a:t> → </a:t>
            </a:r>
            <a:r>
              <a:rPr lang="en-US" b="1" dirty="0"/>
              <a:t>Severe underfitting</a:t>
            </a:r>
            <a:r>
              <a:rPr lang="en-US" dirty="0"/>
              <a:t>, model struggles to learn meaningful patterns.</a:t>
            </a:r>
          </a:p>
          <a:p>
            <a:pPr>
              <a:buFont typeface="Arial" panose="020B0604020202020204" pitchFamily="34" charset="0"/>
              <a:buChar char="•"/>
            </a:pPr>
            <a:r>
              <a:rPr lang="en-US" b="1" dirty="0"/>
              <a:t>F1-score:</a:t>
            </a:r>
            <a:r>
              <a:rPr lang="en-US" dirty="0"/>
              <a:t> </a:t>
            </a:r>
            <a:r>
              <a:rPr lang="en-US" b="1" dirty="0"/>
              <a:t>0.267 (Train) vs. 0.295 (Validation)</a:t>
            </a:r>
            <a:r>
              <a:rPr lang="en-US" dirty="0"/>
              <a:t> → Poor class-wise performance, highlighting ineffective learning.</a:t>
            </a:r>
          </a:p>
          <a:p>
            <a:pPr>
              <a:buFont typeface="Arial" panose="020B0604020202020204" pitchFamily="34" charset="0"/>
              <a:buChar char="•"/>
            </a:pPr>
            <a:endParaRPr lang="en-US" dirty="0"/>
          </a:p>
          <a:p>
            <a:pPr>
              <a:buNone/>
            </a:pPr>
            <a:r>
              <a:rPr lang="en-US" b="1" dirty="0"/>
              <a:t>Loss Analysis</a:t>
            </a:r>
          </a:p>
          <a:p>
            <a:pPr>
              <a:buFont typeface="Arial" panose="020B0604020202020204" pitchFamily="34" charset="0"/>
              <a:buChar char="•"/>
            </a:pPr>
            <a:r>
              <a:rPr lang="en-US" b="1" dirty="0"/>
              <a:t>Training Loss (2.26) &gt; Validation Loss (2.20)</a:t>
            </a:r>
            <a:r>
              <a:rPr lang="en-US" dirty="0"/>
              <a:t> → Indicates that while </a:t>
            </a:r>
            <a:r>
              <a:rPr lang="en-US" b="1" dirty="0"/>
              <a:t>not overfitting</a:t>
            </a:r>
            <a:r>
              <a:rPr lang="en-US" dirty="0"/>
              <a:t>, the model is struggling to reduce classification errors effectively.</a:t>
            </a:r>
          </a:p>
          <a:p>
            <a:pPr>
              <a:buFont typeface="Arial" panose="020B0604020202020204" pitchFamily="34" charset="0"/>
              <a:buChar char="•"/>
            </a:pPr>
            <a:endParaRPr lang="en-US" dirty="0"/>
          </a:p>
          <a:p>
            <a:pPr>
              <a:buNone/>
            </a:pPr>
            <a:r>
              <a:rPr lang="en-US" b="1" dirty="0"/>
              <a:t>Architectural Insights</a:t>
            </a:r>
          </a:p>
          <a:p>
            <a:pPr>
              <a:buFont typeface="Arial" panose="020B0604020202020204" pitchFamily="34" charset="0"/>
              <a:buChar char="•"/>
            </a:pPr>
            <a:r>
              <a:rPr lang="en-US" b="1" dirty="0"/>
              <a:t>Batch Normalization:</a:t>
            </a:r>
            <a:r>
              <a:rPr lang="en-US" dirty="0"/>
              <a:t> Should aid stability, yet performance remains poor.</a:t>
            </a:r>
          </a:p>
          <a:p>
            <a:pPr>
              <a:buFont typeface="Arial" panose="020B0604020202020204" pitchFamily="34" charset="0"/>
              <a:buChar char="•"/>
            </a:pPr>
            <a:r>
              <a:rPr lang="en-US" b="1" dirty="0"/>
              <a:t>Dropout (0.5):</a:t>
            </a:r>
            <a:r>
              <a:rPr lang="en-US" dirty="0"/>
              <a:t> Likely too </a:t>
            </a:r>
            <a:r>
              <a:rPr lang="en-US" b="1" dirty="0"/>
              <a:t>aggressive</a:t>
            </a:r>
            <a:r>
              <a:rPr lang="en-US" dirty="0"/>
              <a:t>, contributing to underfitting.</a:t>
            </a:r>
          </a:p>
          <a:p>
            <a:pPr>
              <a:buFont typeface="Arial" panose="020B0604020202020204" pitchFamily="34" charset="0"/>
              <a:buChar char="•"/>
            </a:pPr>
            <a:r>
              <a:rPr lang="en-US" b="1" dirty="0"/>
              <a:t>Weight Decay (1e-5):</a:t>
            </a:r>
            <a:r>
              <a:rPr lang="en-US" dirty="0"/>
              <a:t> Present, but may need adjustment.</a:t>
            </a:r>
          </a:p>
          <a:p>
            <a:pPr>
              <a:buFont typeface="Arial" panose="020B0604020202020204" pitchFamily="34" charset="0"/>
              <a:buChar char="•"/>
            </a:pPr>
            <a:r>
              <a:rPr lang="en-US" b="1" dirty="0"/>
              <a:t>Leaky </a:t>
            </a:r>
            <a:r>
              <a:rPr lang="en-US" b="1" dirty="0" err="1"/>
              <a:t>ReLU</a:t>
            </a:r>
            <a:r>
              <a:rPr lang="en-US" b="1" dirty="0"/>
              <a:t>:</a:t>
            </a:r>
            <a:r>
              <a:rPr lang="en-US" dirty="0"/>
              <a:t> Supports gradient flow, but overall learning is ineffective.</a:t>
            </a:r>
          </a:p>
          <a:p>
            <a:pPr>
              <a:buFont typeface="Arial" panose="020B0604020202020204" pitchFamily="34" charset="0"/>
              <a:buChar char="•"/>
            </a:pPr>
            <a:endParaRPr lang="en-US" dirty="0"/>
          </a:p>
          <a:p>
            <a:pPr>
              <a:buNone/>
            </a:pPr>
            <a:r>
              <a:rPr lang="en-US" b="1" dirty="0"/>
              <a:t>Key Insight:</a:t>
            </a:r>
          </a:p>
          <a:p>
            <a:r>
              <a:rPr lang="en-US" dirty="0"/>
              <a:t>The </a:t>
            </a:r>
            <a:r>
              <a:rPr lang="en-US" b="1" dirty="0"/>
              <a:t>underfitting</a:t>
            </a:r>
            <a:r>
              <a:rPr lang="en-US" dirty="0"/>
              <a:t> suggests the model lacks sufficient </a:t>
            </a:r>
            <a:r>
              <a:rPr lang="en-US" b="1" dirty="0"/>
              <a:t>complexity</a:t>
            </a:r>
            <a:r>
              <a:rPr lang="en-US" dirty="0"/>
              <a:t> or is </a:t>
            </a:r>
            <a:r>
              <a:rPr lang="en-US" b="1" dirty="0"/>
              <a:t>over-regularized</a:t>
            </a:r>
            <a:r>
              <a:rPr lang="en-US" dirty="0"/>
              <a:t>, limiting its ability to learn important patterns.</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12</a:t>
            </a:fld>
            <a:endParaRPr lang="en-US" dirty="0"/>
          </a:p>
        </p:txBody>
      </p:sp>
    </p:spTree>
    <p:extLst>
      <p:ext uri="{BB962C8B-B14F-4D97-AF65-F5344CB8AC3E}">
        <p14:creationId xmlns:p14="http://schemas.microsoft.com/office/powerpoint/2010/main" val="83410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Tuning Choices</a:t>
            </a:r>
          </a:p>
          <a:p>
            <a:pPr>
              <a:buFont typeface="Arial" panose="020B0604020202020204" pitchFamily="34" charset="0"/>
              <a:buChar char="•"/>
            </a:pPr>
            <a:r>
              <a:rPr lang="en-US" b="1" dirty="0"/>
              <a:t>Learning Rate (LR):</a:t>
            </a:r>
            <a:br>
              <a:rPr lang="en-US" dirty="0"/>
            </a:br>
            <a:r>
              <a:rPr lang="en-US" dirty="0"/>
              <a:t>Controls how fast the model updates its weights.</a:t>
            </a:r>
            <a:br>
              <a:rPr lang="en-US" dirty="0"/>
            </a:br>
            <a:r>
              <a:rPr lang="en-US" dirty="0"/>
              <a:t>We will test:</a:t>
            </a:r>
          </a:p>
          <a:p>
            <a:pPr marL="742950" lvl="1" indent="-285750">
              <a:buFont typeface="Arial" panose="020B0604020202020204" pitchFamily="34" charset="0"/>
              <a:buChar char="•"/>
            </a:pPr>
            <a:r>
              <a:rPr lang="en-US" b="1" dirty="0"/>
              <a:t>0.001:</a:t>
            </a:r>
            <a:r>
              <a:rPr lang="en-US" dirty="0"/>
              <a:t> Standard step size (default).</a:t>
            </a:r>
          </a:p>
          <a:p>
            <a:pPr marL="742950" lvl="1" indent="-285750">
              <a:buFont typeface="Arial" panose="020B0604020202020204" pitchFamily="34" charset="0"/>
              <a:buChar char="•"/>
            </a:pPr>
            <a:r>
              <a:rPr lang="en-US" b="1" dirty="0"/>
              <a:t>0.0005:</a:t>
            </a:r>
            <a:r>
              <a:rPr lang="en-US" dirty="0"/>
              <a:t> Smaller steps, may improve stability.</a:t>
            </a:r>
          </a:p>
          <a:p>
            <a:pPr>
              <a:buFont typeface="Arial" panose="020B0604020202020204" pitchFamily="34" charset="0"/>
              <a:buChar char="•"/>
            </a:pPr>
            <a:r>
              <a:rPr lang="en-US" b="1" dirty="0"/>
              <a:t>Optimizer Choice:</a:t>
            </a:r>
            <a:br>
              <a:rPr lang="en-US" dirty="0"/>
            </a:br>
            <a:r>
              <a:rPr lang="en-US" dirty="0"/>
              <a:t>Determines how gradients are used to update model weights.</a:t>
            </a:r>
            <a:br>
              <a:rPr lang="en-US" dirty="0"/>
            </a:br>
            <a:r>
              <a:rPr lang="en-US" dirty="0"/>
              <a:t>We will compare:</a:t>
            </a:r>
          </a:p>
          <a:p>
            <a:pPr marL="742950" lvl="1" indent="-285750">
              <a:buFont typeface="Arial" panose="020B0604020202020204" pitchFamily="34" charset="0"/>
              <a:buChar char="•"/>
            </a:pPr>
            <a:r>
              <a:rPr lang="en-US" b="1" dirty="0"/>
              <a:t>Adam:</a:t>
            </a:r>
            <a:r>
              <a:rPr lang="en-US" dirty="0"/>
              <a:t> Adaptive learning, faster convergence.</a:t>
            </a:r>
          </a:p>
          <a:p>
            <a:pPr marL="742950" lvl="1" indent="-285750">
              <a:buFont typeface="Arial" panose="020B0604020202020204" pitchFamily="34" charset="0"/>
              <a:buChar char="•"/>
            </a:pPr>
            <a:r>
              <a:rPr lang="en-US" b="1" dirty="0"/>
              <a:t>SGD:</a:t>
            </a:r>
            <a:r>
              <a:rPr lang="en-US" dirty="0"/>
              <a:t> Traditional optimizer, may lead to better generalization.</a:t>
            </a:r>
          </a:p>
          <a:p>
            <a:pPr>
              <a:buFont typeface="Arial" panose="020B0604020202020204" pitchFamily="34" charset="0"/>
              <a:buChar char="•"/>
            </a:pPr>
            <a:r>
              <a:rPr lang="en-US" b="1" dirty="0"/>
              <a:t>Batch Size:</a:t>
            </a:r>
            <a:br>
              <a:rPr lang="en-US" dirty="0"/>
            </a:br>
            <a:r>
              <a:rPr lang="en-US" dirty="0"/>
              <a:t>Defines how many images the model processes before updating weights.</a:t>
            </a:r>
            <a:br>
              <a:rPr lang="en-US" dirty="0"/>
            </a:br>
            <a:r>
              <a:rPr lang="en-US" dirty="0"/>
              <a:t>We will test:</a:t>
            </a:r>
          </a:p>
          <a:p>
            <a:pPr marL="742950" lvl="1" indent="-285750">
              <a:buFont typeface="Arial" panose="020B0604020202020204" pitchFamily="34" charset="0"/>
              <a:buChar char="•"/>
            </a:pPr>
            <a:r>
              <a:rPr lang="en-US" b="1" dirty="0"/>
              <a:t>32:</a:t>
            </a:r>
            <a:r>
              <a:rPr lang="en-US" dirty="0"/>
              <a:t> Default, balanced approach.</a:t>
            </a:r>
          </a:p>
          <a:p>
            <a:pPr marL="742950" lvl="1" indent="-285750">
              <a:buFont typeface="Arial" panose="020B0604020202020204" pitchFamily="34" charset="0"/>
              <a:buChar char="•"/>
            </a:pPr>
            <a:r>
              <a:rPr lang="en-US" b="1" dirty="0"/>
              <a:t>64:</a:t>
            </a:r>
            <a:r>
              <a:rPr lang="en-US" dirty="0"/>
              <a:t> Larger batch size, potentially speeds up training.</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17</a:t>
            </a:fld>
            <a:endParaRPr lang="en-US" dirty="0"/>
          </a:p>
        </p:txBody>
      </p:sp>
    </p:spTree>
    <p:extLst>
      <p:ext uri="{BB962C8B-B14F-4D97-AF65-F5344CB8AC3E}">
        <p14:creationId xmlns:p14="http://schemas.microsoft.com/office/powerpoint/2010/main" val="2023397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Pros:</a:t>
            </a:r>
          </a:p>
          <a:p>
            <a:pPr>
              <a:buFont typeface="Arial" panose="020B0604020202020204" pitchFamily="34" charset="0"/>
              <a:buChar char="•"/>
            </a:pPr>
            <a:r>
              <a:rPr lang="en-US" dirty="0"/>
              <a:t>Helps determine </a:t>
            </a:r>
            <a:r>
              <a:rPr lang="en-US" b="1" dirty="0"/>
              <a:t>optimal training speed</a:t>
            </a:r>
            <a:r>
              <a:rPr lang="en-US" dirty="0"/>
              <a:t> vs. </a:t>
            </a:r>
            <a:r>
              <a:rPr lang="en-US" b="1" dirty="0"/>
              <a:t>stability</a:t>
            </a:r>
            <a:r>
              <a:rPr lang="en-US" dirty="0"/>
              <a:t>.</a:t>
            </a:r>
          </a:p>
          <a:p>
            <a:pPr>
              <a:buFont typeface="Arial" panose="020B0604020202020204" pitchFamily="34" charset="0"/>
              <a:buChar char="•"/>
            </a:pPr>
            <a:r>
              <a:rPr lang="en-US" dirty="0"/>
              <a:t>Different </a:t>
            </a:r>
            <a:r>
              <a:rPr lang="en-US" b="1" dirty="0"/>
              <a:t>optimizers</a:t>
            </a:r>
            <a:r>
              <a:rPr lang="en-US" dirty="0"/>
              <a:t> can impact </a:t>
            </a:r>
            <a:r>
              <a:rPr lang="en-US" b="1" dirty="0"/>
              <a:t>convergence</a:t>
            </a:r>
            <a:r>
              <a:rPr lang="en-US" dirty="0"/>
              <a:t> and </a:t>
            </a:r>
            <a:r>
              <a:rPr lang="en-US" b="1" dirty="0"/>
              <a:t>final accuracy</a:t>
            </a:r>
            <a:r>
              <a:rPr lang="en-US" dirty="0"/>
              <a:t>.</a:t>
            </a:r>
          </a:p>
          <a:p>
            <a:pPr>
              <a:buFont typeface="Arial" panose="020B0604020202020204" pitchFamily="34" charset="0"/>
              <a:buChar char="•"/>
            </a:pPr>
            <a:r>
              <a:rPr lang="en-US" b="1" dirty="0"/>
              <a:t>Batch size</a:t>
            </a:r>
            <a:r>
              <a:rPr lang="en-US" dirty="0"/>
              <a:t> affects performance and generalization—testing different sizes ensures a balanced trade-off.</a:t>
            </a:r>
          </a:p>
          <a:p>
            <a:pPr>
              <a:buFont typeface="Arial" panose="020B0604020202020204" pitchFamily="34" charset="0"/>
              <a:buChar char="•"/>
            </a:pPr>
            <a:endParaRPr lang="en-US" dirty="0"/>
          </a:p>
          <a:p>
            <a:pPr>
              <a:buNone/>
            </a:pPr>
            <a:r>
              <a:rPr lang="en-US" b="1" dirty="0"/>
              <a:t>Cons:</a:t>
            </a:r>
          </a:p>
          <a:p>
            <a:pPr>
              <a:buFont typeface="Arial" panose="020B0604020202020204" pitchFamily="34" charset="0"/>
              <a:buChar char="•"/>
            </a:pPr>
            <a:r>
              <a:rPr lang="en-US" b="1" dirty="0"/>
              <a:t>SGD</a:t>
            </a:r>
            <a:r>
              <a:rPr lang="en-US" dirty="0"/>
              <a:t> may require additional tuning (momentum, LR scheduling) for optimal performance.</a:t>
            </a:r>
          </a:p>
          <a:p>
            <a:pPr>
              <a:buFont typeface="Arial" panose="020B0604020202020204" pitchFamily="34" charset="0"/>
              <a:buChar char="•"/>
            </a:pPr>
            <a:r>
              <a:rPr lang="en-US" dirty="0"/>
              <a:t>Larger </a:t>
            </a:r>
            <a:r>
              <a:rPr lang="en-US" b="1" dirty="0"/>
              <a:t>batch sizes</a:t>
            </a:r>
            <a:r>
              <a:rPr lang="en-US" dirty="0"/>
              <a:t> require more memory, potentially causing </a:t>
            </a:r>
            <a:r>
              <a:rPr lang="en-US" b="1" dirty="0"/>
              <a:t>GPU constraints</a:t>
            </a:r>
            <a:r>
              <a:rPr lang="en-US" dirty="0"/>
              <a:t>.</a:t>
            </a:r>
          </a:p>
          <a:p>
            <a:pPr>
              <a:buFont typeface="Arial" panose="020B0604020202020204" pitchFamily="34" charset="0"/>
              <a:buChar char="•"/>
            </a:pPr>
            <a:r>
              <a:rPr lang="en-US" b="1" dirty="0"/>
              <a:t>Very small learning rates</a:t>
            </a:r>
            <a:r>
              <a:rPr lang="en-US" dirty="0"/>
              <a:t> may slow down training too much, reducing efficiency.</a:t>
            </a:r>
          </a:p>
          <a:p>
            <a:pPr>
              <a:buFont typeface="Arial" panose="020B0604020202020204" pitchFamily="34" charset="0"/>
              <a:buChar char="•"/>
            </a:pPr>
            <a:endParaRPr lang="en-US" dirty="0"/>
          </a:p>
          <a:p>
            <a:pPr>
              <a:buNone/>
            </a:pPr>
            <a:r>
              <a:rPr lang="en-US" b="1" dirty="0"/>
              <a:t>End Goal:</a:t>
            </a:r>
          </a:p>
          <a:p>
            <a:pPr>
              <a:buNone/>
            </a:pPr>
            <a:r>
              <a:rPr lang="en-US" dirty="0"/>
              <a:t>By adjusting the </a:t>
            </a:r>
            <a:r>
              <a:rPr lang="en-US" b="1" dirty="0"/>
              <a:t>optimizer</a:t>
            </a:r>
            <a:r>
              <a:rPr lang="en-US" dirty="0"/>
              <a:t>, </a:t>
            </a:r>
            <a:r>
              <a:rPr lang="en-US" b="1" dirty="0"/>
              <a:t>learning rate</a:t>
            </a:r>
            <a:r>
              <a:rPr lang="en-US" dirty="0"/>
              <a:t>, and </a:t>
            </a:r>
            <a:r>
              <a:rPr lang="en-US" b="1" dirty="0"/>
              <a:t>batch size</a:t>
            </a:r>
            <a:r>
              <a:rPr lang="en-US" dirty="0"/>
              <a:t>, we aim to find the best training configuration that results in:</a:t>
            </a:r>
          </a:p>
          <a:p>
            <a:pPr>
              <a:buFont typeface="Arial" panose="020B0604020202020204" pitchFamily="34" charset="0"/>
              <a:buChar char="•"/>
            </a:pPr>
            <a:r>
              <a:rPr lang="en-US" b="1" dirty="0"/>
              <a:t>Fast convergence</a:t>
            </a:r>
            <a:endParaRPr lang="en-US" dirty="0"/>
          </a:p>
          <a:p>
            <a:pPr>
              <a:buFont typeface="Arial" panose="020B0604020202020204" pitchFamily="34" charset="0"/>
              <a:buChar char="•"/>
            </a:pPr>
            <a:r>
              <a:rPr lang="en-US" b="1" dirty="0"/>
              <a:t>Stable training</a:t>
            </a:r>
            <a:endParaRPr lang="en-US" dirty="0"/>
          </a:p>
          <a:p>
            <a:pPr>
              <a:buFont typeface="Arial" panose="020B0604020202020204" pitchFamily="34" charset="0"/>
              <a:buChar char="•"/>
            </a:pPr>
            <a:r>
              <a:rPr lang="en-US" b="1" dirty="0"/>
              <a:t>Improved performance</a:t>
            </a:r>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18</a:t>
            </a:fld>
            <a:endParaRPr lang="en-US" dirty="0"/>
          </a:p>
        </p:txBody>
      </p:sp>
    </p:spTree>
    <p:extLst>
      <p:ext uri="{BB962C8B-B14F-4D97-AF65-F5344CB8AC3E}">
        <p14:creationId xmlns:p14="http://schemas.microsoft.com/office/powerpoint/2010/main" val="3332921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Training Performance:</a:t>
            </a:r>
          </a:p>
          <a:p>
            <a:pPr>
              <a:buFont typeface="Arial" panose="020B0604020202020204" pitchFamily="34" charset="0"/>
              <a:buChar char="•"/>
            </a:pPr>
            <a:r>
              <a:rPr lang="en-US" b="1" dirty="0"/>
              <a:t>Train Accuracy:</a:t>
            </a:r>
            <a:r>
              <a:rPr lang="en-US" dirty="0"/>
              <a:t> 67.3%</a:t>
            </a:r>
            <a:br>
              <a:rPr lang="en-US" dirty="0"/>
            </a:br>
            <a:r>
              <a:rPr lang="en-US" dirty="0"/>
              <a:t>The model correctly classifies 67.3% of training samples, indicating decent performance on the training set.</a:t>
            </a:r>
          </a:p>
          <a:p>
            <a:pPr>
              <a:buFont typeface="Arial" panose="020B0604020202020204" pitchFamily="34" charset="0"/>
              <a:buChar char="•"/>
            </a:pPr>
            <a:r>
              <a:rPr lang="en-US" b="1" dirty="0"/>
              <a:t>Train F1-score:</a:t>
            </a:r>
            <a:r>
              <a:rPr lang="en-US" dirty="0"/>
              <a:t> 0.67</a:t>
            </a:r>
            <a:br>
              <a:rPr lang="en-US" dirty="0"/>
            </a:br>
            <a:r>
              <a:rPr lang="en-US" dirty="0"/>
              <a:t>This score shows balanced performance across different clothing categories, though there’s still room for improvement.</a:t>
            </a:r>
          </a:p>
          <a:p>
            <a:pPr>
              <a:buFont typeface="Arial" panose="020B0604020202020204" pitchFamily="34" charset="0"/>
              <a:buChar char="•"/>
            </a:pPr>
            <a:r>
              <a:rPr lang="en-US" b="1" dirty="0"/>
              <a:t>Train Loss:</a:t>
            </a:r>
            <a:r>
              <a:rPr lang="en-US" dirty="0"/>
              <a:t> 1.00</a:t>
            </a:r>
            <a:br>
              <a:rPr lang="en-US" dirty="0"/>
            </a:br>
            <a:r>
              <a:rPr lang="en-US" dirty="0"/>
              <a:t>The relatively low loss suggests that the model is learning the patterns in the training data effectively.</a:t>
            </a:r>
          </a:p>
          <a:p>
            <a:pPr>
              <a:buFont typeface="Arial" panose="020B0604020202020204" pitchFamily="34" charset="0"/>
              <a:buChar char="•"/>
            </a:pPr>
            <a:endParaRPr lang="en-US" dirty="0"/>
          </a:p>
          <a:p>
            <a:pPr>
              <a:buNone/>
            </a:pPr>
            <a:r>
              <a:rPr lang="en-US" b="1" dirty="0"/>
              <a:t>Validation Performance:</a:t>
            </a:r>
          </a:p>
          <a:p>
            <a:pPr>
              <a:buFont typeface="Arial" panose="020B0604020202020204" pitchFamily="34" charset="0"/>
              <a:buChar char="•"/>
            </a:pPr>
            <a:r>
              <a:rPr lang="en-US" b="1" dirty="0"/>
              <a:t>Validation Accuracy:</a:t>
            </a:r>
            <a:r>
              <a:rPr lang="en-US" dirty="0"/>
              <a:t> 53.1%</a:t>
            </a:r>
            <a:br>
              <a:rPr lang="en-US" dirty="0"/>
            </a:br>
            <a:r>
              <a:rPr lang="en-US" dirty="0"/>
              <a:t>The model only correctly classifies 53.1% of validation samples, which is significantly lower than the training accuracy, indicating possible overfitting.</a:t>
            </a:r>
          </a:p>
          <a:p>
            <a:pPr>
              <a:buFont typeface="Arial" panose="020B0604020202020204" pitchFamily="34" charset="0"/>
              <a:buChar char="•"/>
            </a:pPr>
            <a:r>
              <a:rPr lang="en-US" b="1" dirty="0"/>
              <a:t>Validation F1-score:</a:t>
            </a:r>
            <a:r>
              <a:rPr lang="en-US" dirty="0"/>
              <a:t> 0.53</a:t>
            </a:r>
            <a:br>
              <a:rPr lang="en-US" dirty="0"/>
            </a:br>
            <a:r>
              <a:rPr lang="en-US" dirty="0"/>
              <a:t>The model struggles with maintaining balanced classification across all categories in the validation set.</a:t>
            </a:r>
          </a:p>
          <a:p>
            <a:pPr>
              <a:buFont typeface="Arial" panose="020B0604020202020204" pitchFamily="34" charset="0"/>
              <a:buChar char="•"/>
            </a:pPr>
            <a:r>
              <a:rPr lang="en-US" b="1" dirty="0"/>
              <a:t>Validation Loss:</a:t>
            </a:r>
            <a:r>
              <a:rPr lang="en-US" dirty="0"/>
              <a:t> 1.63</a:t>
            </a:r>
            <a:br>
              <a:rPr lang="en-US" dirty="0"/>
            </a:br>
            <a:r>
              <a:rPr lang="en-US" dirty="0"/>
              <a:t>Higher than the training loss, reinforcing the overfitting issue as the model generalizes poorly on unseen data.</a:t>
            </a:r>
          </a:p>
          <a:p>
            <a:pPr>
              <a:buFont typeface="Arial" panose="020B0604020202020204" pitchFamily="34" charset="0"/>
              <a:buChar char="•"/>
            </a:pPr>
            <a:endParaRPr lang="en-US" dirty="0"/>
          </a:p>
          <a:p>
            <a:pPr>
              <a:buNone/>
            </a:pPr>
            <a:r>
              <a:rPr lang="en-US" b="1" dirty="0"/>
              <a:t>Overfitting Signs:</a:t>
            </a:r>
          </a:p>
          <a:p>
            <a:pPr>
              <a:buFont typeface="Arial" panose="020B0604020202020204" pitchFamily="34" charset="0"/>
              <a:buChar char="•"/>
            </a:pPr>
            <a:r>
              <a:rPr lang="en-US" dirty="0"/>
              <a:t>The </a:t>
            </a:r>
            <a:r>
              <a:rPr lang="en-US" b="1" dirty="0"/>
              <a:t>train accuracy</a:t>
            </a:r>
            <a:r>
              <a:rPr lang="en-US" dirty="0"/>
              <a:t> (67%) is much higher than the </a:t>
            </a:r>
            <a:r>
              <a:rPr lang="en-US" b="1" dirty="0"/>
              <a:t>validation accuracy</a:t>
            </a:r>
            <a:r>
              <a:rPr lang="en-US" dirty="0"/>
              <a:t> (53%).</a:t>
            </a:r>
          </a:p>
          <a:p>
            <a:pPr>
              <a:buFont typeface="Arial" panose="020B0604020202020204" pitchFamily="34" charset="0"/>
              <a:buChar char="•"/>
            </a:pPr>
            <a:r>
              <a:rPr lang="en-US" dirty="0"/>
              <a:t>The </a:t>
            </a:r>
            <a:r>
              <a:rPr lang="en-US" b="1" dirty="0"/>
              <a:t>train loss</a:t>
            </a:r>
            <a:r>
              <a:rPr lang="en-US" dirty="0"/>
              <a:t> (1.00) is significantly lower than the </a:t>
            </a:r>
            <a:r>
              <a:rPr lang="en-US" b="1" dirty="0"/>
              <a:t>validation loss</a:t>
            </a:r>
            <a:r>
              <a:rPr lang="en-US" dirty="0"/>
              <a:t> (1.63).</a:t>
            </a:r>
          </a:p>
          <a:p>
            <a:pPr>
              <a:buFont typeface="Arial" panose="020B0604020202020204" pitchFamily="34" charset="0"/>
              <a:buChar char="•"/>
            </a:pPr>
            <a:r>
              <a:rPr lang="en-US" dirty="0"/>
              <a:t>The gap between </a:t>
            </a:r>
            <a:r>
              <a:rPr lang="en-US" b="1" dirty="0"/>
              <a:t>train F1-score</a:t>
            </a:r>
            <a:r>
              <a:rPr lang="en-US" dirty="0"/>
              <a:t> (0.67) and </a:t>
            </a:r>
            <a:r>
              <a:rPr lang="en-US" b="1" dirty="0"/>
              <a:t>validation F1-score</a:t>
            </a:r>
            <a:r>
              <a:rPr lang="en-US" dirty="0"/>
              <a:t> (0.53) suggests the model is overfitting, fitting too closely to the training data but failing to generalize to new data.</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19</a:t>
            </a:fld>
            <a:endParaRPr lang="en-US" dirty="0"/>
          </a:p>
        </p:txBody>
      </p:sp>
    </p:spTree>
    <p:extLst>
      <p:ext uri="{BB962C8B-B14F-4D97-AF65-F5344CB8AC3E}">
        <p14:creationId xmlns:p14="http://schemas.microsoft.com/office/powerpoint/2010/main" val="2618438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Training Performance:</a:t>
            </a:r>
          </a:p>
          <a:p>
            <a:pPr>
              <a:buFont typeface="Arial" panose="020B0604020202020204" pitchFamily="34" charset="0"/>
              <a:buChar char="•"/>
            </a:pPr>
            <a:r>
              <a:rPr lang="en-US" b="1" dirty="0"/>
              <a:t>Train Accuracy:</a:t>
            </a:r>
            <a:r>
              <a:rPr lang="en-US" dirty="0"/>
              <a:t> 24.33%</a:t>
            </a:r>
            <a:br>
              <a:rPr lang="en-US" dirty="0"/>
            </a:br>
            <a:r>
              <a:rPr lang="en-US" dirty="0"/>
              <a:t>The model correctly classifies only 24.33% of training samples. This is quite low, indicating that the model is struggling to capture patterns in the training data.</a:t>
            </a:r>
          </a:p>
          <a:p>
            <a:pPr>
              <a:buFont typeface="Arial" panose="020B0604020202020204" pitchFamily="34" charset="0"/>
              <a:buChar char="•"/>
            </a:pPr>
            <a:r>
              <a:rPr lang="en-US" b="1" dirty="0"/>
              <a:t>Train F1-score:</a:t>
            </a:r>
            <a:r>
              <a:rPr lang="en-US" dirty="0"/>
              <a:t> 0.23</a:t>
            </a:r>
            <a:br>
              <a:rPr lang="en-US" dirty="0"/>
            </a:br>
            <a:r>
              <a:rPr lang="en-US" dirty="0"/>
              <a:t>The very low F1-score suggests poor balance between precision and recall, meaning the model is not distinguishing between categories effectively.</a:t>
            </a:r>
          </a:p>
          <a:p>
            <a:pPr>
              <a:buFont typeface="Arial" panose="020B0604020202020204" pitchFamily="34" charset="0"/>
              <a:buChar char="•"/>
            </a:pPr>
            <a:r>
              <a:rPr lang="en-US" b="1" dirty="0"/>
              <a:t>Train Loss:</a:t>
            </a:r>
            <a:r>
              <a:rPr lang="en-US" dirty="0"/>
              <a:t> 2.33</a:t>
            </a:r>
            <a:br>
              <a:rPr lang="en-US" dirty="0"/>
            </a:br>
            <a:r>
              <a:rPr lang="en-US" dirty="0"/>
              <a:t>The relatively high training loss implies that the model is not learning the patterns in the data efficiently.</a:t>
            </a:r>
          </a:p>
          <a:p>
            <a:pPr>
              <a:buFont typeface="Arial" panose="020B0604020202020204" pitchFamily="34" charset="0"/>
              <a:buChar char="•"/>
            </a:pPr>
            <a:endParaRPr lang="en-US" dirty="0"/>
          </a:p>
          <a:p>
            <a:pPr>
              <a:buNone/>
            </a:pPr>
            <a:r>
              <a:rPr lang="en-US" b="1" dirty="0"/>
              <a:t>Validation Performance:</a:t>
            </a:r>
          </a:p>
          <a:p>
            <a:pPr>
              <a:buFont typeface="Arial" panose="020B0604020202020204" pitchFamily="34" charset="0"/>
              <a:buChar char="•"/>
            </a:pPr>
            <a:r>
              <a:rPr lang="en-US" b="1" dirty="0"/>
              <a:t>Validation Accuracy:</a:t>
            </a:r>
            <a:r>
              <a:rPr lang="en-US" dirty="0"/>
              <a:t> 24.33%</a:t>
            </a:r>
            <a:br>
              <a:rPr lang="en-US" dirty="0"/>
            </a:br>
            <a:r>
              <a:rPr lang="en-US" dirty="0"/>
              <a:t>The model correctly classifies only 24.33% of validation samples, which is identical to the training accuracy. This indicates that the model is not generalizing well to unseen data.</a:t>
            </a:r>
          </a:p>
          <a:p>
            <a:pPr>
              <a:buFont typeface="Arial" panose="020B0604020202020204" pitchFamily="34" charset="0"/>
              <a:buChar char="•"/>
            </a:pPr>
            <a:r>
              <a:rPr lang="en-US" b="1" dirty="0"/>
              <a:t>Validation F1-score:</a:t>
            </a:r>
            <a:r>
              <a:rPr lang="en-US" dirty="0"/>
              <a:t> 0.23</a:t>
            </a:r>
            <a:br>
              <a:rPr lang="en-US" dirty="0"/>
            </a:br>
            <a:r>
              <a:rPr lang="en-US" dirty="0"/>
              <a:t>Similar to training, the F1-score is very low, suggesting poor classification balance on the validation set.</a:t>
            </a:r>
          </a:p>
          <a:p>
            <a:pPr>
              <a:buFont typeface="Arial" panose="020B0604020202020204" pitchFamily="34" charset="0"/>
              <a:buChar char="•"/>
            </a:pPr>
            <a:r>
              <a:rPr lang="en-US" b="1" dirty="0"/>
              <a:t>Validation Loss:</a:t>
            </a:r>
            <a:r>
              <a:rPr lang="en-US" dirty="0"/>
              <a:t> 2.29</a:t>
            </a:r>
            <a:br>
              <a:rPr lang="en-US" dirty="0"/>
            </a:br>
            <a:r>
              <a:rPr lang="en-US" dirty="0"/>
              <a:t>The validation loss is almost identical to the training loss, confirming that the model is not improving its generalization over time.</a:t>
            </a:r>
          </a:p>
          <a:p>
            <a:pPr>
              <a:buFont typeface="Arial" panose="020B0604020202020204" pitchFamily="34" charset="0"/>
              <a:buChar char="•"/>
            </a:pPr>
            <a:endParaRPr lang="en-US" dirty="0"/>
          </a:p>
          <a:p>
            <a:pPr>
              <a:buNone/>
            </a:pPr>
            <a:r>
              <a:rPr lang="en-US" b="1" dirty="0"/>
              <a:t>Overfitting Signs:</a:t>
            </a:r>
          </a:p>
          <a:p>
            <a:pPr>
              <a:buFont typeface="Arial" panose="020B0604020202020204" pitchFamily="34" charset="0"/>
              <a:buChar char="•"/>
            </a:pPr>
            <a:r>
              <a:rPr lang="en-US" dirty="0"/>
              <a:t>The </a:t>
            </a:r>
            <a:r>
              <a:rPr lang="en-US" b="1" dirty="0"/>
              <a:t>train accuracy</a:t>
            </a:r>
            <a:r>
              <a:rPr lang="en-US" dirty="0"/>
              <a:t> (24.33%) equals the </a:t>
            </a:r>
            <a:r>
              <a:rPr lang="en-US" b="1" dirty="0"/>
              <a:t>validation accuracy</a:t>
            </a:r>
            <a:r>
              <a:rPr lang="en-US" dirty="0"/>
              <a:t> (24.33%), suggesting that the model is neither learning effectively on the training set nor generalizing to the validation set.</a:t>
            </a:r>
          </a:p>
          <a:p>
            <a:pPr>
              <a:buFont typeface="Arial" panose="020B0604020202020204" pitchFamily="34" charset="0"/>
              <a:buChar char="•"/>
            </a:pPr>
            <a:r>
              <a:rPr lang="en-US" dirty="0"/>
              <a:t>The </a:t>
            </a:r>
            <a:r>
              <a:rPr lang="en-US" b="1" dirty="0"/>
              <a:t>train loss</a:t>
            </a:r>
            <a:r>
              <a:rPr lang="en-US" dirty="0"/>
              <a:t> (2.33) is very close to the </a:t>
            </a:r>
            <a:r>
              <a:rPr lang="en-US" b="1" dirty="0"/>
              <a:t>validation loss</a:t>
            </a:r>
            <a:r>
              <a:rPr lang="en-US" dirty="0"/>
              <a:t> (2.29), showing that the model is stuck and not improving during training.</a:t>
            </a:r>
          </a:p>
          <a:p>
            <a:pPr>
              <a:buFont typeface="Arial" panose="020B0604020202020204" pitchFamily="34" charset="0"/>
              <a:buChar char="•"/>
            </a:pPr>
            <a:r>
              <a:rPr lang="en-US" dirty="0"/>
              <a:t>The gap between </a:t>
            </a:r>
            <a:r>
              <a:rPr lang="en-US" b="1" dirty="0"/>
              <a:t>train F1-score</a:t>
            </a:r>
            <a:r>
              <a:rPr lang="en-US" dirty="0"/>
              <a:t> (0.23) and </a:t>
            </a:r>
            <a:r>
              <a:rPr lang="en-US" b="1" dirty="0"/>
              <a:t>validation F1-score</a:t>
            </a:r>
            <a:r>
              <a:rPr lang="en-US" dirty="0"/>
              <a:t> (0.23) further indicates that the model is unable to capture meaningful patterns in both datasets, suggesting that architectural and hyperparameter adjustments are needed.</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20</a:t>
            </a:fld>
            <a:endParaRPr lang="en-US" dirty="0"/>
          </a:p>
        </p:txBody>
      </p:sp>
    </p:spTree>
    <p:extLst>
      <p:ext uri="{BB962C8B-B14F-4D97-AF65-F5344CB8AC3E}">
        <p14:creationId xmlns:p14="http://schemas.microsoft.com/office/powerpoint/2010/main" val="32784078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1. Define a W&amp;B Sweep Configuration</a:t>
            </a:r>
          </a:p>
          <a:p>
            <a:pPr>
              <a:buFont typeface="Arial" panose="020B0604020202020204" pitchFamily="34" charset="0"/>
              <a:buChar char="•"/>
            </a:pPr>
            <a:r>
              <a:rPr lang="en-US" b="1" dirty="0"/>
              <a:t>Specifies which hyperparameters to search over.</a:t>
            </a:r>
            <a:endParaRPr lang="en-US" dirty="0"/>
          </a:p>
          <a:p>
            <a:pPr>
              <a:buFont typeface="Arial" panose="020B0604020202020204" pitchFamily="34" charset="0"/>
              <a:buChar char="•"/>
            </a:pPr>
            <a:r>
              <a:rPr lang="en-US" b="1" dirty="0"/>
              <a:t>Defines how many runs to test.</a:t>
            </a:r>
            <a:endParaRPr lang="en-US" dirty="0"/>
          </a:p>
          <a:p>
            <a:pPr>
              <a:buFont typeface="Arial" panose="020B0604020202020204" pitchFamily="34" charset="0"/>
              <a:buChar char="•"/>
            </a:pPr>
            <a:r>
              <a:rPr lang="en-US" b="1" dirty="0"/>
              <a:t>Selects F1-score</a:t>
            </a:r>
            <a:r>
              <a:rPr lang="en-US" dirty="0"/>
              <a:t> as the metric to optimize, ensuring we focus on balanced performance across categories.</a:t>
            </a:r>
          </a:p>
          <a:p>
            <a:pPr>
              <a:buFont typeface="Arial" panose="020B0604020202020204" pitchFamily="34" charset="0"/>
              <a:buChar char="•"/>
            </a:pPr>
            <a:endParaRPr lang="en-US" dirty="0"/>
          </a:p>
          <a:p>
            <a:pPr>
              <a:buNone/>
            </a:pPr>
            <a:r>
              <a:rPr lang="en-US" b="1" dirty="0"/>
              <a:t>2. Create a Training Function</a:t>
            </a:r>
          </a:p>
          <a:p>
            <a:pPr>
              <a:buFont typeface="Arial" panose="020B0604020202020204" pitchFamily="34" charset="0"/>
              <a:buChar char="•"/>
            </a:pPr>
            <a:r>
              <a:rPr lang="en-US" b="1" dirty="0"/>
              <a:t>Builds the CNN model</a:t>
            </a:r>
            <a:r>
              <a:rPr lang="en-US" dirty="0"/>
              <a:t> using the architecture defined.</a:t>
            </a:r>
          </a:p>
          <a:p>
            <a:pPr>
              <a:buFont typeface="Arial" panose="020B0604020202020204" pitchFamily="34" charset="0"/>
              <a:buChar char="•"/>
            </a:pPr>
            <a:r>
              <a:rPr lang="en-US" b="1" dirty="0"/>
              <a:t>Uses hyperparameters from the W&amp;B sweep</a:t>
            </a:r>
            <a:r>
              <a:rPr lang="en-US" dirty="0"/>
              <a:t> to experiment with different configurations.</a:t>
            </a:r>
          </a:p>
          <a:p>
            <a:pPr>
              <a:buFont typeface="Arial" panose="020B0604020202020204" pitchFamily="34" charset="0"/>
              <a:buChar char="•"/>
            </a:pPr>
            <a:r>
              <a:rPr lang="en-US" b="1" dirty="0"/>
              <a:t>Logs per-epoch training and validation metrics</a:t>
            </a:r>
            <a:r>
              <a:rPr lang="en-US" dirty="0"/>
              <a:t> to monitor the model's progress.</a:t>
            </a:r>
          </a:p>
          <a:p>
            <a:pPr>
              <a:buFont typeface="Arial" panose="020B0604020202020204" pitchFamily="34" charset="0"/>
              <a:buChar char="•"/>
            </a:pPr>
            <a:r>
              <a:rPr lang="en-US" b="1" dirty="0"/>
              <a:t>Logs final performance metrics</a:t>
            </a:r>
            <a:r>
              <a:rPr lang="en-US" dirty="0"/>
              <a:t> for easy comparison across experiments.</a:t>
            </a:r>
          </a:p>
          <a:p>
            <a:pPr>
              <a:buFont typeface="Arial" panose="020B0604020202020204" pitchFamily="34" charset="0"/>
              <a:buChar char="•"/>
            </a:pPr>
            <a:endParaRPr lang="en-US" dirty="0"/>
          </a:p>
          <a:p>
            <a:pPr>
              <a:buNone/>
            </a:pPr>
            <a:r>
              <a:rPr lang="en-US" b="1" dirty="0"/>
              <a:t>3. Run the Sweep</a:t>
            </a:r>
          </a:p>
          <a:p>
            <a:pPr>
              <a:buFont typeface="Arial" panose="020B0604020202020204" pitchFamily="34" charset="0"/>
              <a:buChar char="•"/>
            </a:pPr>
            <a:r>
              <a:rPr lang="en-US" b="1" dirty="0"/>
              <a:t>Automatically runs 10 experiments</a:t>
            </a:r>
            <a:r>
              <a:rPr lang="en-US" dirty="0"/>
              <a:t> with different hyperparameter values to explore the search space.</a:t>
            </a:r>
          </a:p>
          <a:p>
            <a:pPr>
              <a:buFont typeface="Arial" panose="020B0604020202020204" pitchFamily="34" charset="0"/>
              <a:buChar char="•"/>
            </a:pPr>
            <a:r>
              <a:rPr lang="en-US" b="1" dirty="0"/>
              <a:t>Logs results in W&amp;B</a:t>
            </a:r>
            <a:r>
              <a:rPr lang="en-US" dirty="0"/>
              <a:t> for easy comparison, helping us identify the optimal configuration based on performance.</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24</a:t>
            </a:fld>
            <a:endParaRPr lang="en-US" dirty="0"/>
          </a:p>
        </p:txBody>
      </p:sp>
    </p:spTree>
    <p:extLst>
      <p:ext uri="{BB962C8B-B14F-4D97-AF65-F5344CB8AC3E}">
        <p14:creationId xmlns:p14="http://schemas.microsoft.com/office/powerpoint/2010/main" val="2123222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1 results:</a:t>
            </a:r>
          </a:p>
          <a:p>
            <a:r>
              <a:rPr lang="en-US" dirty="0"/>
              <a:t>This model, using RMSprop with the specified hyperparameters, shows signs of overfitting, as evidenced by the significant gap between the training and validation performance. While the model performs well on the training data (with an accuracy of 68.05%), it struggles with generalization, as seen in the validation accuracy (53.93%). To improve, consider exploring techniques like regularization, data augmentation, or further tuning of the learning rate and optimizer to prevent overfitting.</a:t>
            </a:r>
          </a:p>
        </p:txBody>
      </p:sp>
      <p:sp>
        <p:nvSpPr>
          <p:cNvPr id="4" name="Slide Number Placeholder 3"/>
          <p:cNvSpPr>
            <a:spLocks noGrp="1"/>
          </p:cNvSpPr>
          <p:nvPr>
            <p:ph type="sldNum" sz="quarter" idx="5"/>
          </p:nvPr>
        </p:nvSpPr>
        <p:spPr/>
        <p:txBody>
          <a:bodyPr/>
          <a:lstStyle/>
          <a:p>
            <a:fld id="{0842455A-0D23-4EAB-9AF9-2CC2B3066B0A}" type="slidenum">
              <a:rPr lang="en-US" smtClean="0"/>
              <a:t>26</a:t>
            </a:fld>
            <a:endParaRPr lang="en-US" dirty="0"/>
          </a:p>
        </p:txBody>
      </p:sp>
    </p:spTree>
    <p:extLst>
      <p:ext uri="{BB962C8B-B14F-4D97-AF65-F5344CB8AC3E}">
        <p14:creationId xmlns:p14="http://schemas.microsoft.com/office/powerpoint/2010/main" val="2299744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2 results:</a:t>
            </a:r>
          </a:p>
          <a:p>
            <a:r>
              <a:rPr lang="en-US" dirty="0"/>
              <a:t>This model, while showing decent performance on the training data (71.93% accuracy and 0.72 F1-score), faces overfitting issues as evidenced by the drop in performance on the validation set (56.80% accuracy and 0.57 F1-score). The model's training loss is also lower than the validation loss, confirming that the model may have become too specialized in the training data. To combat overfitting, consider exploring further regularization, more diverse training data, or experimenting with other optimizers and learning rates.</a:t>
            </a:r>
          </a:p>
          <a:p>
            <a:r>
              <a:rPr lang="en-US" dirty="0"/>
              <a:t>Model 3 results:</a:t>
            </a:r>
          </a:p>
        </p:txBody>
      </p:sp>
      <p:sp>
        <p:nvSpPr>
          <p:cNvPr id="4" name="Slide Number Placeholder 3"/>
          <p:cNvSpPr>
            <a:spLocks noGrp="1"/>
          </p:cNvSpPr>
          <p:nvPr>
            <p:ph type="sldNum" sz="quarter" idx="5"/>
          </p:nvPr>
        </p:nvSpPr>
        <p:spPr/>
        <p:txBody>
          <a:bodyPr/>
          <a:lstStyle/>
          <a:p>
            <a:fld id="{0842455A-0D23-4EAB-9AF9-2CC2B3066B0A}" type="slidenum">
              <a:rPr lang="en-US" smtClean="0"/>
              <a:t>27</a:t>
            </a:fld>
            <a:endParaRPr lang="en-US" dirty="0"/>
          </a:p>
        </p:txBody>
      </p:sp>
    </p:spTree>
    <p:extLst>
      <p:ext uri="{BB962C8B-B14F-4D97-AF65-F5344CB8AC3E}">
        <p14:creationId xmlns:p14="http://schemas.microsoft.com/office/powerpoint/2010/main" val="310537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3 results:</a:t>
            </a:r>
          </a:p>
          <a:p>
            <a:r>
              <a:rPr lang="en-US" dirty="0"/>
              <a:t>This model shows strong performance on the training set (82.32% accuracy and 0.82 F1-score), but like the previous models, it exhibits overfitting. The validation performance (58.73% accuracy and 0.59 F1-score) lags behind the training results, indicating that the model has learned the training data too well and struggles to generalize. The difference in loss between training and validation data supports the overfitting hypothesis. To improve the model’s generalization ability, consider adjusting the model’s regularization, data augmentation, or reducing the number of trainable parameters.</a:t>
            </a:r>
          </a:p>
        </p:txBody>
      </p:sp>
      <p:sp>
        <p:nvSpPr>
          <p:cNvPr id="4" name="Slide Number Placeholder 3"/>
          <p:cNvSpPr>
            <a:spLocks noGrp="1"/>
          </p:cNvSpPr>
          <p:nvPr>
            <p:ph type="sldNum" sz="quarter" idx="5"/>
          </p:nvPr>
        </p:nvSpPr>
        <p:spPr/>
        <p:txBody>
          <a:bodyPr/>
          <a:lstStyle/>
          <a:p>
            <a:fld id="{0842455A-0D23-4EAB-9AF9-2CC2B3066B0A}" type="slidenum">
              <a:rPr lang="en-US" smtClean="0"/>
              <a:t>28</a:t>
            </a:fld>
            <a:endParaRPr lang="en-US" dirty="0"/>
          </a:p>
        </p:txBody>
      </p:sp>
    </p:spTree>
    <p:extLst>
      <p:ext uri="{BB962C8B-B14F-4D97-AF65-F5344CB8AC3E}">
        <p14:creationId xmlns:p14="http://schemas.microsoft.com/office/powerpoint/2010/main" val="608086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dataset consists of clothing items scraped from Carousell, an online marketplace. It contains 15 distinct classes, each representing a different type of clothing: (list out items)</a:t>
            </a:r>
          </a:p>
          <a:p>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a:t>
            </a:fld>
            <a:endParaRPr lang="en-US" dirty="0"/>
          </a:p>
        </p:txBody>
      </p:sp>
    </p:spTree>
    <p:extLst>
      <p:ext uri="{BB962C8B-B14F-4D97-AF65-F5344CB8AC3E}">
        <p14:creationId xmlns:p14="http://schemas.microsoft.com/office/powerpoint/2010/main" val="810759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4 results:</a:t>
            </a:r>
          </a:p>
          <a:p>
            <a:r>
              <a:rPr lang="en-US" dirty="0"/>
              <a:t>This model, using the SGD optimizer, underperforms compared to previous models. The accuracy and F1-scores are lower than expected, and both training and validation losses are high. The model does not seem to suffer from overfitting but rather from an insufficient ability to learn from the data. Possible improvements could involve increasing the learning rate, adjusting the dropout rate further, or using a different optimization method to better capture the underlying patterns in the data.</a:t>
            </a:r>
          </a:p>
        </p:txBody>
      </p:sp>
      <p:sp>
        <p:nvSpPr>
          <p:cNvPr id="4" name="Slide Number Placeholder 3"/>
          <p:cNvSpPr>
            <a:spLocks noGrp="1"/>
          </p:cNvSpPr>
          <p:nvPr>
            <p:ph type="sldNum" sz="quarter" idx="5"/>
          </p:nvPr>
        </p:nvSpPr>
        <p:spPr/>
        <p:txBody>
          <a:bodyPr/>
          <a:lstStyle/>
          <a:p>
            <a:fld id="{0842455A-0D23-4EAB-9AF9-2CC2B3066B0A}" type="slidenum">
              <a:rPr lang="en-US" smtClean="0"/>
              <a:t>29</a:t>
            </a:fld>
            <a:endParaRPr lang="en-US" dirty="0"/>
          </a:p>
        </p:txBody>
      </p:sp>
    </p:spTree>
    <p:extLst>
      <p:ext uri="{BB962C8B-B14F-4D97-AF65-F5344CB8AC3E}">
        <p14:creationId xmlns:p14="http://schemas.microsoft.com/office/powerpoint/2010/main" val="2252564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1. Optimizer Choice Matters</a:t>
            </a:r>
          </a:p>
          <a:p>
            <a:pPr>
              <a:buFont typeface="Arial" panose="020B0604020202020204" pitchFamily="34" charset="0"/>
              <a:buChar char="•"/>
            </a:pPr>
            <a:r>
              <a:rPr lang="en-US" b="1" dirty="0"/>
              <a:t>Models using Adam (Model 3)</a:t>
            </a:r>
            <a:r>
              <a:rPr lang="en-US" dirty="0"/>
              <a:t> consistently outperform those using SGD (Model 4), demonstrating the importance of choosing the right optimizer.</a:t>
            </a:r>
          </a:p>
          <a:p>
            <a:pPr>
              <a:buFont typeface="Arial" panose="020B0604020202020204" pitchFamily="34" charset="0"/>
              <a:buChar char="•"/>
            </a:pPr>
            <a:r>
              <a:rPr lang="en-US" b="1" dirty="0"/>
              <a:t>Adam</a:t>
            </a:r>
            <a:r>
              <a:rPr lang="en-US" dirty="0"/>
              <a:t> performs better on tasks where </a:t>
            </a:r>
            <a:r>
              <a:rPr lang="en-US" b="1" dirty="0"/>
              <a:t>convergence speed</a:t>
            </a:r>
            <a:r>
              <a:rPr lang="en-US" dirty="0"/>
              <a:t> and </a:t>
            </a:r>
            <a:r>
              <a:rPr lang="en-US" b="1" dirty="0"/>
              <a:t>adaptive learning rates</a:t>
            </a:r>
            <a:r>
              <a:rPr lang="en-US" dirty="0"/>
              <a:t> are crucial for efficient training.</a:t>
            </a:r>
          </a:p>
          <a:p>
            <a:pPr>
              <a:buFont typeface="Arial" panose="020B0604020202020204" pitchFamily="34" charset="0"/>
              <a:buChar char="•"/>
            </a:pPr>
            <a:endParaRPr lang="en-US" dirty="0"/>
          </a:p>
          <a:p>
            <a:pPr>
              <a:buNone/>
            </a:pPr>
            <a:r>
              <a:rPr lang="en-US" b="1" dirty="0"/>
              <a:t>2. Learning Rate Sensitivity</a:t>
            </a:r>
          </a:p>
          <a:p>
            <a:pPr>
              <a:buFont typeface="Arial" panose="020B0604020202020204" pitchFamily="34" charset="0"/>
              <a:buChar char="•"/>
            </a:pPr>
            <a:r>
              <a:rPr lang="en-US" b="1" dirty="0"/>
              <a:t>Learning rates</a:t>
            </a:r>
            <a:r>
              <a:rPr lang="en-US" dirty="0"/>
              <a:t> play a significant role in model performance. </a:t>
            </a:r>
          </a:p>
          <a:p>
            <a:pPr marL="742950" lvl="1" indent="-285750">
              <a:buFont typeface="Arial" panose="020B0604020202020204" pitchFamily="34" charset="0"/>
              <a:buChar char="•"/>
            </a:pPr>
            <a:r>
              <a:rPr lang="en-US" dirty="0"/>
              <a:t>Lower learning rates (like 0.0005) in </a:t>
            </a:r>
            <a:r>
              <a:rPr lang="en-US" b="1" dirty="0"/>
              <a:t>Model 2</a:t>
            </a:r>
            <a:r>
              <a:rPr lang="en-US" dirty="0"/>
              <a:t> and </a:t>
            </a:r>
            <a:r>
              <a:rPr lang="en-US" b="1" dirty="0"/>
              <a:t>Model 3</a:t>
            </a:r>
            <a:r>
              <a:rPr lang="en-US" dirty="0"/>
              <a:t> yielded </a:t>
            </a:r>
            <a:r>
              <a:rPr lang="en-US" b="1" dirty="0"/>
              <a:t>higher accuracy</a:t>
            </a:r>
            <a:r>
              <a:rPr lang="en-US" dirty="0"/>
              <a:t> compared to a higher learning rate of 0.005 in </a:t>
            </a:r>
            <a:r>
              <a:rPr lang="en-US" b="1" dirty="0"/>
              <a:t>Model 4</a:t>
            </a:r>
            <a:r>
              <a:rPr lang="en-US" dirty="0"/>
              <a:t>.</a:t>
            </a:r>
          </a:p>
          <a:p>
            <a:pPr>
              <a:buFont typeface="Arial" panose="020B0604020202020204" pitchFamily="34" charset="0"/>
              <a:buChar char="•"/>
            </a:pPr>
            <a:r>
              <a:rPr lang="en-US" b="1" dirty="0"/>
              <a:t>Fine-tuning learning rates</a:t>
            </a:r>
            <a:r>
              <a:rPr lang="en-US" dirty="0"/>
              <a:t> based on the dataset is crucial for optimizing model performance.</a:t>
            </a:r>
          </a:p>
          <a:p>
            <a:pPr>
              <a:buFont typeface="Arial" panose="020B0604020202020204" pitchFamily="34" charset="0"/>
              <a:buChar char="•"/>
            </a:pPr>
            <a:endParaRPr lang="en-US" dirty="0"/>
          </a:p>
          <a:p>
            <a:pPr>
              <a:buNone/>
            </a:pPr>
            <a:r>
              <a:rPr lang="en-US" b="1" dirty="0"/>
              <a:t>3. Overfitting Concerns</a:t>
            </a:r>
          </a:p>
          <a:p>
            <a:pPr>
              <a:buFont typeface="Arial" panose="020B0604020202020204" pitchFamily="34" charset="0"/>
              <a:buChar char="•"/>
            </a:pPr>
            <a:r>
              <a:rPr lang="en-US" b="1" dirty="0"/>
              <a:t>Higher dropout rates</a:t>
            </a:r>
            <a:r>
              <a:rPr lang="en-US" dirty="0"/>
              <a:t> (like Model 3, 0.5) helped balance training and validation accuracy, reducing overfitting.</a:t>
            </a:r>
          </a:p>
          <a:p>
            <a:pPr>
              <a:buFont typeface="Arial" panose="020B0604020202020204" pitchFamily="34" charset="0"/>
              <a:buChar char="•"/>
            </a:pPr>
            <a:r>
              <a:rPr lang="en-US" b="1" dirty="0"/>
              <a:t>Lower dropout rates</a:t>
            </a:r>
            <a:r>
              <a:rPr lang="en-US" dirty="0"/>
              <a:t> (Model 4, 0.2) led to </a:t>
            </a:r>
            <a:r>
              <a:rPr lang="en-US" b="1" dirty="0"/>
              <a:t>underfitting</a:t>
            </a:r>
            <a:r>
              <a:rPr lang="en-US" dirty="0"/>
              <a:t>, where the model struggled to generalize well to unseen data.</a:t>
            </a:r>
          </a:p>
          <a:p>
            <a:pPr>
              <a:buFont typeface="Arial" panose="020B0604020202020204" pitchFamily="34" charset="0"/>
              <a:buChar char="•"/>
            </a:pPr>
            <a:endParaRPr lang="en-US" dirty="0"/>
          </a:p>
          <a:p>
            <a:pPr>
              <a:buNone/>
            </a:pPr>
            <a:r>
              <a:rPr lang="en-US" b="1" dirty="0"/>
              <a:t>4. Model Capacity and Training Time</a:t>
            </a:r>
          </a:p>
          <a:p>
            <a:pPr>
              <a:buFont typeface="Arial" panose="020B0604020202020204" pitchFamily="34" charset="0"/>
              <a:buChar char="•"/>
            </a:pPr>
            <a:r>
              <a:rPr lang="en-US" b="1" dirty="0"/>
              <a:t>Longer training</a:t>
            </a:r>
            <a:r>
              <a:rPr lang="en-US" dirty="0"/>
              <a:t> with </a:t>
            </a:r>
            <a:r>
              <a:rPr lang="en-US" b="1" dirty="0"/>
              <a:t>more epochs</a:t>
            </a:r>
            <a:r>
              <a:rPr lang="en-US" dirty="0"/>
              <a:t> (Model 3) showed that </a:t>
            </a:r>
            <a:r>
              <a:rPr lang="en-US" b="1" dirty="0"/>
              <a:t>patience and careful tuning</a:t>
            </a:r>
            <a:r>
              <a:rPr lang="en-US" dirty="0"/>
              <a:t> of hyperparameters can improve results, especially with the right combination of </a:t>
            </a:r>
            <a:r>
              <a:rPr lang="en-US" b="1" dirty="0"/>
              <a:t>Adam optimizer</a:t>
            </a:r>
            <a:r>
              <a:rPr lang="en-US" dirty="0"/>
              <a:t> and a </a:t>
            </a:r>
            <a:r>
              <a:rPr lang="en-US" b="1" dirty="0"/>
              <a:t>low learning rate</a:t>
            </a:r>
            <a:r>
              <a:rPr lang="en-US" dirty="0"/>
              <a:t>.</a:t>
            </a:r>
          </a:p>
          <a:p>
            <a:pPr>
              <a:buFont typeface="Arial" panose="020B0604020202020204" pitchFamily="34" charset="0"/>
              <a:buChar char="•"/>
            </a:pPr>
            <a:r>
              <a:rPr lang="en-US" dirty="0"/>
              <a:t>Balancing between </a:t>
            </a:r>
            <a:r>
              <a:rPr lang="en-US" b="1" dirty="0"/>
              <a:t>overfitting</a:t>
            </a:r>
            <a:r>
              <a:rPr lang="en-US" dirty="0"/>
              <a:t> and </a:t>
            </a:r>
            <a:r>
              <a:rPr lang="en-US" b="1" dirty="0"/>
              <a:t>underfitting</a:t>
            </a:r>
            <a:r>
              <a:rPr lang="en-US" dirty="0"/>
              <a:t> should guide how long the model is </a:t>
            </a:r>
            <a:r>
              <a:rPr lang="en-US"/>
              <a:t>trained.</a:t>
            </a:r>
          </a:p>
          <a:p>
            <a:pPr>
              <a:buFont typeface="Arial" panose="020B0604020202020204" pitchFamily="34" charset="0"/>
              <a:buChar char="•"/>
            </a:pPr>
            <a:endParaRPr lang="en-US" dirty="0"/>
          </a:p>
          <a:p>
            <a:pPr>
              <a:buNone/>
            </a:pPr>
            <a:r>
              <a:rPr lang="en-US" b="1" dirty="0"/>
              <a:t>5. Evaluation Metrics</a:t>
            </a:r>
          </a:p>
          <a:p>
            <a:pPr>
              <a:buFont typeface="Arial" panose="020B0604020202020204" pitchFamily="34" charset="0"/>
              <a:buChar char="•"/>
            </a:pPr>
            <a:r>
              <a:rPr lang="en-US" b="1" dirty="0"/>
              <a:t>F1-score</a:t>
            </a:r>
            <a:r>
              <a:rPr lang="en-US" dirty="0"/>
              <a:t> provides a more comprehensive evaluation metric, especially when dealing with </a:t>
            </a:r>
            <a:r>
              <a:rPr lang="en-US" b="1" dirty="0"/>
              <a:t>imbalanced classes</a:t>
            </a:r>
            <a:r>
              <a:rPr lang="en-US" dirty="0"/>
              <a:t>.</a:t>
            </a:r>
          </a:p>
          <a:p>
            <a:pPr>
              <a:buFont typeface="Arial" panose="020B0604020202020204" pitchFamily="34" charset="0"/>
              <a:buChar char="•"/>
            </a:pPr>
            <a:r>
              <a:rPr lang="en-US" b="1" dirty="0"/>
              <a:t>Accuracy</a:t>
            </a:r>
            <a:r>
              <a:rPr lang="en-US" dirty="0"/>
              <a:t> alone may not fully reflect the model's ability to balance </a:t>
            </a:r>
            <a:r>
              <a:rPr lang="en-US" b="1" dirty="0"/>
              <a:t>false positives</a:t>
            </a:r>
            <a:r>
              <a:rPr lang="en-US" dirty="0"/>
              <a:t> and </a:t>
            </a:r>
            <a:r>
              <a:rPr lang="en-US" b="1" dirty="0"/>
              <a:t>false negatives</a:t>
            </a:r>
            <a:r>
              <a:rPr lang="en-US" dirty="0"/>
              <a:t>, making F1-score a better indicator of overall performance.</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30</a:t>
            </a:fld>
            <a:endParaRPr lang="en-US" dirty="0"/>
          </a:p>
        </p:txBody>
      </p:sp>
    </p:spTree>
    <p:extLst>
      <p:ext uri="{BB962C8B-B14F-4D97-AF65-F5344CB8AC3E}">
        <p14:creationId xmlns:p14="http://schemas.microsoft.com/office/powerpoint/2010/main" val="2289590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31</a:t>
            </a:fld>
            <a:endParaRPr lang="en-US" dirty="0"/>
          </a:p>
        </p:txBody>
      </p:sp>
    </p:spTree>
    <p:extLst>
      <p:ext uri="{BB962C8B-B14F-4D97-AF65-F5344CB8AC3E}">
        <p14:creationId xmlns:p14="http://schemas.microsoft.com/office/powerpoint/2010/main" val="80395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ensure optimal model performance, several preprocessing steps were applied to the dataset:</a:t>
            </a:r>
          </a:p>
          <a:p>
            <a:pPr>
              <a:buNone/>
            </a:pPr>
            <a:endParaRPr lang="en-US" dirty="0"/>
          </a:p>
          <a:p>
            <a:pPr>
              <a:buFont typeface="Arial" panose="020B0604020202020204" pitchFamily="34" charset="0"/>
              <a:buChar char="•"/>
            </a:pPr>
            <a:r>
              <a:rPr lang="en-US" b="1" dirty="0"/>
              <a:t>Reproducibility:</a:t>
            </a:r>
            <a:r>
              <a:rPr lang="en-US" dirty="0"/>
              <a:t> The seed is set to </a:t>
            </a:r>
            <a:r>
              <a:rPr lang="en-US" b="1" dirty="0"/>
              <a:t>42</a:t>
            </a:r>
            <a:r>
              <a:rPr lang="en-US" dirty="0"/>
              <a:t> to maintain consistency in results.</a:t>
            </a:r>
          </a:p>
          <a:p>
            <a:pPr>
              <a:buFont typeface="Arial" panose="020B0604020202020204" pitchFamily="34" charset="0"/>
              <a:buChar char="•"/>
            </a:pPr>
            <a:r>
              <a:rPr lang="en-US" b="1" dirty="0"/>
              <a:t>Data Augmentation:</a:t>
            </a:r>
            <a:r>
              <a:rPr lang="en-US" dirty="0"/>
              <a:t> Techniques such as </a:t>
            </a:r>
            <a:r>
              <a:rPr lang="en-US" b="1" dirty="0"/>
              <a:t>rotation</a:t>
            </a:r>
            <a:r>
              <a:rPr lang="en-US" dirty="0"/>
              <a:t> and </a:t>
            </a:r>
            <a:r>
              <a:rPr lang="en-US" b="1" dirty="0"/>
              <a:t>flipping</a:t>
            </a:r>
            <a:r>
              <a:rPr lang="en-US" dirty="0"/>
              <a:t> are applied to improve model generalization.</a:t>
            </a:r>
          </a:p>
          <a:p>
            <a:pPr>
              <a:buFont typeface="Arial" panose="020B0604020202020204" pitchFamily="34" charset="0"/>
              <a:buChar char="•"/>
            </a:pPr>
            <a:r>
              <a:rPr lang="en-US" b="1" dirty="0"/>
              <a:t>Normalization:</a:t>
            </a:r>
            <a:r>
              <a:rPr lang="en-US" dirty="0"/>
              <a:t> Pixel values are </a:t>
            </a:r>
            <a:r>
              <a:rPr lang="en-US" b="1" dirty="0"/>
              <a:t>standardized</a:t>
            </a:r>
            <a:r>
              <a:rPr lang="en-US" dirty="0"/>
              <a:t> to enhance learning stability.</a:t>
            </a:r>
          </a:p>
          <a:p>
            <a:pPr>
              <a:buFont typeface="Arial" panose="020B0604020202020204" pitchFamily="34" charset="0"/>
              <a:buChar char="•"/>
            </a:pPr>
            <a:r>
              <a:rPr lang="en-US" b="1" dirty="0"/>
              <a:t>Train-Validation Split:</a:t>
            </a:r>
            <a:r>
              <a:rPr lang="en-US" dirty="0"/>
              <a:t> The dataset is divided into </a:t>
            </a:r>
            <a:r>
              <a:rPr lang="en-US" b="1" dirty="0"/>
              <a:t>80% training</a:t>
            </a:r>
            <a:r>
              <a:rPr lang="en-US" dirty="0"/>
              <a:t> and </a:t>
            </a:r>
            <a:r>
              <a:rPr lang="en-US" b="1" dirty="0"/>
              <a:t>20% validation</a:t>
            </a:r>
            <a:r>
              <a:rPr lang="en-US" dirty="0"/>
              <a:t> for effective model evaluation.</a:t>
            </a:r>
          </a:p>
          <a:p>
            <a:pPr>
              <a:buFont typeface="Arial" panose="020B0604020202020204" pitchFamily="34" charset="0"/>
              <a:buChar char="•"/>
            </a:pPr>
            <a:r>
              <a:rPr lang="en-US" b="1" dirty="0"/>
              <a:t>Efficient Data Loading:</a:t>
            </a:r>
            <a:r>
              <a:rPr lang="en-US" dirty="0"/>
              <a:t> </a:t>
            </a:r>
            <a:r>
              <a:rPr lang="en-US" dirty="0" err="1"/>
              <a:t>PyTorch</a:t>
            </a:r>
            <a:r>
              <a:rPr lang="en-US" dirty="0"/>
              <a:t> </a:t>
            </a:r>
            <a:r>
              <a:rPr lang="en-US" b="1" dirty="0" err="1"/>
              <a:t>DataLoader</a:t>
            </a:r>
            <a:r>
              <a:rPr lang="en-US" dirty="0"/>
              <a:t> is used to handle </a:t>
            </a:r>
            <a:r>
              <a:rPr lang="en-US" b="1" dirty="0"/>
              <a:t>batching</a:t>
            </a:r>
            <a:r>
              <a:rPr lang="en-US" dirty="0"/>
              <a:t> and </a:t>
            </a:r>
            <a:r>
              <a:rPr lang="en-US" b="1" dirty="0"/>
              <a:t>transformations</a:t>
            </a:r>
            <a:r>
              <a:rPr lang="en-US" dirty="0"/>
              <a:t>, ensuring smooth training.</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3</a:t>
            </a:fld>
            <a:endParaRPr lang="en-US" dirty="0"/>
          </a:p>
        </p:txBody>
      </p:sp>
    </p:spTree>
    <p:extLst>
      <p:ext uri="{BB962C8B-B14F-4D97-AF65-F5344CB8AC3E}">
        <p14:creationId xmlns:p14="http://schemas.microsoft.com/office/powerpoint/2010/main" val="2231019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optimize performance, various </a:t>
            </a:r>
            <a:r>
              <a:rPr lang="en-US" b="1" dirty="0"/>
              <a:t>CNN configurations</a:t>
            </a:r>
            <a:r>
              <a:rPr lang="en-US" dirty="0"/>
              <a:t> were tested:</a:t>
            </a:r>
          </a:p>
          <a:p>
            <a:pPr>
              <a:buNone/>
            </a:pPr>
            <a:endParaRPr lang="en-US" dirty="0"/>
          </a:p>
          <a:p>
            <a:pPr>
              <a:buNone/>
            </a:pPr>
            <a:r>
              <a:rPr lang="en-US" b="1" dirty="0"/>
              <a:t>Configurations Tested</a:t>
            </a:r>
          </a:p>
          <a:p>
            <a:pPr>
              <a:buFont typeface="Arial" panose="020B0604020202020204" pitchFamily="34" charset="0"/>
              <a:buChar char="•"/>
            </a:pPr>
            <a:r>
              <a:rPr lang="en-US" b="1" dirty="0"/>
              <a:t>Convolutional Layers:</a:t>
            </a:r>
            <a:r>
              <a:rPr lang="en-US" dirty="0"/>
              <a:t> 2, 3, or 4 layers</a:t>
            </a:r>
          </a:p>
          <a:p>
            <a:pPr>
              <a:buFont typeface="Arial" panose="020B0604020202020204" pitchFamily="34" charset="0"/>
              <a:buChar char="•"/>
            </a:pPr>
            <a:r>
              <a:rPr lang="en-US" b="1" dirty="0"/>
              <a:t>Filter Sizes:</a:t>
            </a:r>
            <a:r>
              <a:rPr lang="en-US" dirty="0"/>
              <a:t> Comparing </a:t>
            </a:r>
            <a:r>
              <a:rPr lang="en-US" b="1" dirty="0"/>
              <a:t>(32, 64)</a:t>
            </a:r>
            <a:r>
              <a:rPr lang="en-US" dirty="0"/>
              <a:t> vs. </a:t>
            </a:r>
            <a:r>
              <a:rPr lang="en-US" b="1" dirty="0"/>
              <a:t>(64, 128, 256)</a:t>
            </a:r>
            <a:endParaRPr lang="en-US" dirty="0"/>
          </a:p>
          <a:p>
            <a:pPr>
              <a:buFont typeface="Arial" panose="020B0604020202020204" pitchFamily="34" charset="0"/>
              <a:buChar char="•"/>
            </a:pPr>
            <a:r>
              <a:rPr lang="en-US" b="1" dirty="0"/>
              <a:t>Pooling Strategy:</a:t>
            </a:r>
            <a:r>
              <a:rPr lang="en-US" dirty="0"/>
              <a:t> </a:t>
            </a:r>
            <a:r>
              <a:rPr lang="en-US" b="1" dirty="0"/>
              <a:t>Max Pooling</a:t>
            </a:r>
            <a:r>
              <a:rPr lang="en-US" dirty="0"/>
              <a:t> vs. </a:t>
            </a:r>
            <a:r>
              <a:rPr lang="en-US" b="1" dirty="0"/>
              <a:t>Average Pooling</a:t>
            </a:r>
          </a:p>
          <a:p>
            <a:pPr>
              <a:buFont typeface="Arial" panose="020B0604020202020204" pitchFamily="34" charset="0"/>
              <a:buChar char="•"/>
            </a:pPr>
            <a:endParaRPr lang="en-US" dirty="0"/>
          </a:p>
          <a:p>
            <a:pPr>
              <a:buNone/>
            </a:pPr>
            <a:r>
              <a:rPr lang="en-US" b="1" dirty="0"/>
              <a:t>Rationale</a:t>
            </a:r>
          </a:p>
          <a:p>
            <a:pPr>
              <a:buFont typeface="Arial" panose="020B0604020202020204" pitchFamily="34" charset="0"/>
              <a:buChar char="•"/>
            </a:pPr>
            <a:r>
              <a:rPr lang="en-US" b="1" dirty="0"/>
              <a:t>More Convolutional Layers:</a:t>
            </a:r>
            <a:r>
              <a:rPr lang="en-US" dirty="0"/>
              <a:t> Enhance feature learning but increase computational cost.</a:t>
            </a:r>
          </a:p>
          <a:p>
            <a:pPr>
              <a:buFont typeface="Arial" panose="020B0604020202020204" pitchFamily="34" charset="0"/>
              <a:buChar char="•"/>
            </a:pPr>
            <a:r>
              <a:rPr lang="en-US" b="1" dirty="0"/>
              <a:t>Larger Filters:</a:t>
            </a:r>
            <a:r>
              <a:rPr lang="en-US" dirty="0"/>
              <a:t> Capture spatial hierarchies but require more data.</a:t>
            </a:r>
          </a:p>
          <a:p>
            <a:pPr>
              <a:buFont typeface="Arial" panose="020B0604020202020204" pitchFamily="34" charset="0"/>
              <a:buChar char="•"/>
            </a:pPr>
            <a:r>
              <a:rPr lang="en-US" b="1" dirty="0"/>
              <a:t>Max Pooling:</a:t>
            </a:r>
            <a:r>
              <a:rPr lang="en-US" dirty="0"/>
              <a:t> Preserves key features.</a:t>
            </a:r>
          </a:p>
          <a:p>
            <a:pPr>
              <a:buFont typeface="Arial" panose="020B0604020202020204" pitchFamily="34" charset="0"/>
              <a:buChar char="•"/>
            </a:pPr>
            <a:r>
              <a:rPr lang="en-US" b="1" dirty="0"/>
              <a:t>Average Pooling:</a:t>
            </a:r>
            <a:r>
              <a:rPr lang="en-US" dirty="0"/>
              <a:t> Reduces noise sensitivity.</a:t>
            </a:r>
          </a:p>
          <a:p>
            <a:pPr>
              <a:buFont typeface="Arial" panose="020B0604020202020204" pitchFamily="34" charset="0"/>
              <a:buChar char="•"/>
            </a:pPr>
            <a:endParaRPr lang="en-US" dirty="0"/>
          </a:p>
          <a:p>
            <a:pPr>
              <a:buNone/>
            </a:pPr>
            <a:r>
              <a:rPr lang="en-US" b="1" dirty="0"/>
              <a:t>Metrics Tracked</a:t>
            </a:r>
          </a:p>
          <a:p>
            <a:pPr>
              <a:buFont typeface="Arial" panose="020B0604020202020204" pitchFamily="34" charset="0"/>
              <a:buChar char="•"/>
            </a:pPr>
            <a:r>
              <a:rPr lang="en-US" b="1" dirty="0"/>
              <a:t>Loss &amp; Accuracy Curves</a:t>
            </a:r>
            <a:r>
              <a:rPr lang="en-US" dirty="0"/>
              <a:t> (Training &amp; Validation)</a:t>
            </a:r>
          </a:p>
          <a:p>
            <a:pPr>
              <a:buFont typeface="Arial" panose="020B0604020202020204" pitchFamily="34" charset="0"/>
              <a:buChar char="•"/>
            </a:pPr>
            <a:r>
              <a:rPr lang="en-US" b="1" dirty="0"/>
              <a:t>Precision, Recall, and F1-score</a:t>
            </a:r>
            <a:endParaRPr lang="en-US" dirty="0"/>
          </a:p>
          <a:p>
            <a:pPr>
              <a:buFont typeface="Arial" panose="020B0604020202020204" pitchFamily="34" charset="0"/>
              <a:buChar char="•"/>
            </a:pPr>
            <a:r>
              <a:rPr lang="en-US" b="1" dirty="0"/>
              <a:t>Weights &amp; Biases Logging</a:t>
            </a:r>
            <a:r>
              <a:rPr lang="en-US" dirty="0"/>
              <a:t> for experiment tracking</a:t>
            </a:r>
          </a:p>
          <a:p>
            <a:r>
              <a:rPr lang="en-US" dirty="0"/>
              <a:t>These variations help assess the best balance between performance and efficiency.</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181591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Pros:</a:t>
            </a:r>
            <a:endParaRPr lang="en-US" dirty="0"/>
          </a:p>
          <a:p>
            <a:pPr>
              <a:buFont typeface="Arial" panose="020B0604020202020204" pitchFamily="34" charset="0"/>
              <a:buChar char="•"/>
            </a:pPr>
            <a:r>
              <a:rPr lang="en-US" dirty="0"/>
              <a:t>Adjusting </a:t>
            </a:r>
            <a:r>
              <a:rPr lang="en-US" b="1" dirty="0"/>
              <a:t>depth</a:t>
            </a:r>
            <a:r>
              <a:rPr lang="en-US" dirty="0"/>
              <a:t> and </a:t>
            </a:r>
            <a:r>
              <a:rPr lang="en-US" b="1" dirty="0"/>
              <a:t>filters</a:t>
            </a:r>
            <a:r>
              <a:rPr lang="en-US" dirty="0"/>
              <a:t> helps optimize model capacity.</a:t>
            </a:r>
          </a:p>
          <a:p>
            <a:pPr>
              <a:buFont typeface="Arial" panose="020B0604020202020204" pitchFamily="34" charset="0"/>
              <a:buChar char="•"/>
            </a:pPr>
            <a:r>
              <a:rPr lang="en-US" dirty="0"/>
              <a:t>Evaluates whether a </a:t>
            </a:r>
            <a:r>
              <a:rPr lang="en-US" b="1" dirty="0"/>
              <a:t>deeper</a:t>
            </a:r>
            <a:r>
              <a:rPr lang="en-US" dirty="0"/>
              <a:t> or </a:t>
            </a:r>
            <a:r>
              <a:rPr lang="en-US" b="1" dirty="0"/>
              <a:t>shallower</a:t>
            </a:r>
            <a:r>
              <a:rPr lang="en-US" dirty="0"/>
              <a:t> network is more effective for the dataset.</a:t>
            </a:r>
          </a:p>
          <a:p>
            <a:pPr>
              <a:buFont typeface="Arial" panose="020B0604020202020204" pitchFamily="34" charset="0"/>
              <a:buChar char="•"/>
            </a:pPr>
            <a:r>
              <a:rPr lang="en-US" b="1" dirty="0"/>
              <a:t>Pooling choices</a:t>
            </a:r>
            <a:r>
              <a:rPr lang="en-US" dirty="0"/>
              <a:t> influence feature retention and noise reduction.</a:t>
            </a:r>
          </a:p>
          <a:p>
            <a:pPr>
              <a:buFont typeface="Arial" panose="020B0604020202020204" pitchFamily="34" charset="0"/>
              <a:buChar char="•"/>
            </a:pPr>
            <a:endParaRPr lang="en-US" dirty="0"/>
          </a:p>
          <a:p>
            <a:pPr>
              <a:buNone/>
            </a:pPr>
            <a:r>
              <a:rPr lang="en-US" b="1" dirty="0"/>
              <a:t>Cons:</a:t>
            </a:r>
            <a:endParaRPr lang="en-US" dirty="0"/>
          </a:p>
          <a:p>
            <a:pPr>
              <a:buFont typeface="Arial" panose="020B0604020202020204" pitchFamily="34" charset="0"/>
              <a:buChar char="•"/>
            </a:pPr>
            <a:r>
              <a:rPr lang="en-US" b="1" dirty="0"/>
              <a:t>Deeper models</a:t>
            </a:r>
            <a:r>
              <a:rPr lang="en-US" dirty="0"/>
              <a:t> risk </a:t>
            </a:r>
            <a:r>
              <a:rPr lang="en-US" b="1" dirty="0"/>
              <a:t>overfitting</a:t>
            </a:r>
            <a:r>
              <a:rPr lang="en-US" dirty="0"/>
              <a:t>, requiring additional regularization.</a:t>
            </a:r>
          </a:p>
          <a:p>
            <a:pPr>
              <a:buFont typeface="Arial" panose="020B0604020202020204" pitchFamily="34" charset="0"/>
              <a:buChar char="•"/>
            </a:pPr>
            <a:r>
              <a:rPr lang="en-US" b="1" dirty="0"/>
              <a:t>More filters</a:t>
            </a:r>
            <a:r>
              <a:rPr lang="en-US" dirty="0"/>
              <a:t> enhance feature extraction but significantly </a:t>
            </a:r>
            <a:r>
              <a:rPr lang="en-US" b="1" dirty="0"/>
              <a:t>increase computation time</a:t>
            </a:r>
            <a:r>
              <a:rPr lang="en-US" dirty="0"/>
              <a:t>.</a:t>
            </a:r>
          </a:p>
          <a:p>
            <a:pPr>
              <a:buFont typeface="Arial" panose="020B0604020202020204" pitchFamily="34" charset="0"/>
              <a:buChar char="•"/>
            </a:pPr>
            <a:r>
              <a:rPr lang="en-US" b="1" dirty="0"/>
              <a:t>Pooling choices</a:t>
            </a:r>
            <a:r>
              <a:rPr lang="en-US" dirty="0"/>
              <a:t> may lead to </a:t>
            </a:r>
            <a:r>
              <a:rPr lang="en-US" b="1" dirty="0"/>
              <a:t>information loss</a:t>
            </a:r>
            <a:r>
              <a:rPr lang="en-US" dirty="0"/>
              <a:t>, affecting model performance.</a:t>
            </a:r>
          </a:p>
          <a:p>
            <a:pPr>
              <a:buNone/>
            </a:pPr>
            <a:r>
              <a:rPr lang="en-US" b="1" dirty="0"/>
              <a:t>End Goal</a:t>
            </a:r>
          </a:p>
          <a:p>
            <a:pPr>
              <a:buNone/>
            </a:pPr>
            <a:endParaRPr lang="en-US" b="1" dirty="0"/>
          </a:p>
          <a:p>
            <a:r>
              <a:rPr lang="en-US" dirty="0"/>
              <a:t>By experimenting with different architectures, we aim to </a:t>
            </a:r>
            <a:r>
              <a:rPr lang="en-US" b="1" dirty="0"/>
              <a:t>strike a balance</a:t>
            </a:r>
            <a:r>
              <a:rPr lang="en-US" dirty="0"/>
              <a:t> between </a:t>
            </a:r>
            <a:r>
              <a:rPr lang="en-US" b="1" dirty="0"/>
              <a:t>model complexity and performance</a:t>
            </a:r>
            <a:r>
              <a:rPr lang="en-US" dirty="0"/>
              <a:t> for classifying clothing items effectively.</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98644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7</a:t>
            </a:fld>
            <a:endParaRPr lang="en-US" dirty="0"/>
          </a:p>
        </p:txBody>
      </p:sp>
    </p:spTree>
    <p:extLst>
      <p:ext uri="{BB962C8B-B14F-4D97-AF65-F5344CB8AC3E}">
        <p14:creationId xmlns:p14="http://schemas.microsoft.com/office/powerpoint/2010/main" val="888977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Enhance </a:t>
            </a:r>
            <a:r>
              <a:rPr lang="en-US" b="1" dirty="0"/>
              <a:t>generalization</a:t>
            </a:r>
            <a:r>
              <a:rPr lang="en-US" dirty="0"/>
              <a:t> and </a:t>
            </a:r>
            <a:r>
              <a:rPr lang="en-US" b="1" dirty="0"/>
              <a:t>prevent overfitting</a:t>
            </a:r>
            <a:r>
              <a:rPr lang="en-US" dirty="0"/>
              <a:t> by applying regularization techniques.</a:t>
            </a:r>
          </a:p>
          <a:p>
            <a:pPr>
              <a:buNone/>
            </a:pPr>
            <a:endParaRPr lang="en-US" dirty="0"/>
          </a:p>
          <a:p>
            <a:pPr>
              <a:buNone/>
            </a:pPr>
            <a:r>
              <a:rPr lang="en-US" b="1" dirty="0"/>
              <a:t>Tuning Choices</a:t>
            </a:r>
          </a:p>
          <a:p>
            <a:pPr>
              <a:buNone/>
            </a:pPr>
            <a:r>
              <a:rPr lang="en-US" b="1" dirty="0"/>
              <a:t>Dropout Rate:</a:t>
            </a:r>
            <a:endParaRPr lang="en-US" dirty="0"/>
          </a:p>
          <a:p>
            <a:pPr>
              <a:buFont typeface="Arial" panose="020B0604020202020204" pitchFamily="34" charset="0"/>
              <a:buChar char="•"/>
            </a:pPr>
            <a:r>
              <a:rPr lang="en-US" dirty="0"/>
              <a:t>Dropout helps prevent overfitting by </a:t>
            </a:r>
            <a:r>
              <a:rPr lang="en-US" b="1" dirty="0"/>
              <a:t>randomly disabling neurons</a:t>
            </a:r>
            <a:r>
              <a:rPr lang="en-US" dirty="0"/>
              <a:t> during training.</a:t>
            </a:r>
          </a:p>
          <a:p>
            <a:pPr>
              <a:buFont typeface="Arial" panose="020B0604020202020204" pitchFamily="34" charset="0"/>
              <a:buChar char="•"/>
            </a:pPr>
            <a:endParaRPr lang="en-US" dirty="0"/>
          </a:p>
          <a:p>
            <a:pPr>
              <a:buFont typeface="Arial" panose="020B0604020202020204" pitchFamily="34" charset="0"/>
              <a:buChar char="•"/>
            </a:pPr>
            <a:r>
              <a:rPr lang="en-US" b="1" dirty="0"/>
              <a:t>Tested Rates:</a:t>
            </a:r>
            <a:r>
              <a:rPr lang="en-US" dirty="0"/>
              <a:t> </a:t>
            </a:r>
          </a:p>
          <a:p>
            <a:pPr marL="742950" lvl="1" indent="-285750">
              <a:buFont typeface="Arial" panose="020B0604020202020204" pitchFamily="34" charset="0"/>
              <a:buChar char="•"/>
            </a:pPr>
            <a:r>
              <a:rPr lang="en-US" b="1" dirty="0"/>
              <a:t>0.3</a:t>
            </a:r>
            <a:r>
              <a:rPr lang="en-US" dirty="0"/>
              <a:t> → Light regularization</a:t>
            </a:r>
          </a:p>
          <a:p>
            <a:pPr marL="742950" lvl="1" indent="-285750">
              <a:buFont typeface="Arial" panose="020B0604020202020204" pitchFamily="34" charset="0"/>
              <a:buChar char="•"/>
            </a:pPr>
            <a:r>
              <a:rPr lang="en-US" b="1" dirty="0"/>
              <a:t>0.5</a:t>
            </a:r>
            <a:r>
              <a:rPr lang="en-US" dirty="0"/>
              <a:t> → Moderate regularization</a:t>
            </a:r>
          </a:p>
          <a:p>
            <a:pPr marL="742950" lvl="1" indent="-285750">
              <a:buFont typeface="Arial" panose="020B0604020202020204" pitchFamily="34" charset="0"/>
              <a:buChar char="•"/>
            </a:pPr>
            <a:endParaRPr lang="en-US" dirty="0"/>
          </a:p>
          <a:p>
            <a:pPr>
              <a:buNone/>
            </a:pPr>
            <a:r>
              <a:rPr lang="en-US" b="1" dirty="0"/>
              <a:t>Weight Decay (L2 Regularization):</a:t>
            </a:r>
            <a:endParaRPr lang="en-US" dirty="0"/>
          </a:p>
          <a:p>
            <a:pPr>
              <a:buFont typeface="Arial" panose="020B0604020202020204" pitchFamily="34" charset="0"/>
              <a:buChar char="•"/>
            </a:pPr>
            <a:r>
              <a:rPr lang="en-US" dirty="0"/>
              <a:t>Penalizes </a:t>
            </a:r>
            <a:r>
              <a:rPr lang="en-US" b="1" dirty="0"/>
              <a:t>large weight values</a:t>
            </a:r>
            <a:r>
              <a:rPr lang="en-US" dirty="0"/>
              <a:t> to prevent overfitting.</a:t>
            </a:r>
          </a:p>
          <a:p>
            <a:pPr>
              <a:buFont typeface="Arial" panose="020B0604020202020204" pitchFamily="34" charset="0"/>
              <a:buChar char="•"/>
            </a:pPr>
            <a:r>
              <a:rPr lang="en-US" dirty="0"/>
              <a:t>Applied a </a:t>
            </a:r>
            <a:r>
              <a:rPr lang="en-US" b="1" dirty="0"/>
              <a:t>light weight decay of 1e-5</a:t>
            </a:r>
            <a:r>
              <a:rPr lang="en-US" dirty="0"/>
              <a:t> to selected models.</a:t>
            </a:r>
          </a:p>
          <a:p>
            <a:pPr>
              <a:buFont typeface="Arial" panose="020B0604020202020204" pitchFamily="34" charset="0"/>
              <a:buChar char="•"/>
            </a:pPr>
            <a:endParaRPr lang="en-US" dirty="0"/>
          </a:p>
          <a:p>
            <a:pPr>
              <a:buNone/>
            </a:pPr>
            <a:r>
              <a:rPr lang="en-US" b="1" dirty="0"/>
              <a:t>Batch Normalization:</a:t>
            </a:r>
            <a:endParaRPr lang="en-US" dirty="0"/>
          </a:p>
          <a:p>
            <a:pPr>
              <a:buFont typeface="Arial" panose="020B0604020202020204" pitchFamily="34" charset="0"/>
              <a:buChar char="•"/>
            </a:pPr>
            <a:r>
              <a:rPr lang="en-US" dirty="0"/>
              <a:t>Stabilizes training and speeds up convergence.</a:t>
            </a:r>
          </a:p>
          <a:p>
            <a:pPr>
              <a:buFont typeface="Arial" panose="020B0604020202020204" pitchFamily="34" charset="0"/>
              <a:buChar char="•"/>
            </a:pPr>
            <a:endParaRPr lang="en-US" dirty="0"/>
          </a:p>
          <a:p>
            <a:pPr>
              <a:buFont typeface="Arial" panose="020B0604020202020204" pitchFamily="34" charset="0"/>
              <a:buChar char="•"/>
            </a:pPr>
            <a:r>
              <a:rPr lang="en-US" b="1" dirty="0"/>
              <a:t>Comparison:</a:t>
            </a:r>
            <a:r>
              <a:rPr lang="en-US" dirty="0"/>
              <a:t> </a:t>
            </a:r>
          </a:p>
          <a:p>
            <a:pPr marL="742950" lvl="1" indent="-285750">
              <a:buFont typeface="Arial" panose="020B0604020202020204" pitchFamily="34" charset="0"/>
              <a:buChar char="•"/>
            </a:pPr>
            <a:r>
              <a:rPr lang="en-US" b="1" dirty="0"/>
              <a:t>With Batch Norm</a:t>
            </a:r>
            <a:endParaRPr lang="en-US" dirty="0"/>
          </a:p>
          <a:p>
            <a:pPr marL="742950" lvl="1" indent="-285750">
              <a:buFont typeface="Arial" panose="020B0604020202020204" pitchFamily="34" charset="0"/>
              <a:buChar char="•"/>
            </a:pPr>
            <a:r>
              <a:rPr lang="en-US" b="1" dirty="0"/>
              <a:t>Without Batch Norm</a:t>
            </a:r>
            <a:endParaRPr lang="en-US" dirty="0"/>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8</a:t>
            </a:fld>
            <a:endParaRPr lang="en-US" dirty="0"/>
          </a:p>
        </p:txBody>
      </p:sp>
    </p:spTree>
    <p:extLst>
      <p:ext uri="{BB962C8B-B14F-4D97-AF65-F5344CB8AC3E}">
        <p14:creationId xmlns:p14="http://schemas.microsoft.com/office/powerpoint/2010/main" val="640630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Pros:</a:t>
            </a:r>
            <a:endParaRPr lang="en-US" dirty="0"/>
          </a:p>
          <a:p>
            <a:pPr>
              <a:buFont typeface="Arial" panose="020B0604020202020204" pitchFamily="34" charset="0"/>
              <a:buChar char="•"/>
            </a:pPr>
            <a:r>
              <a:rPr lang="en-US" dirty="0"/>
              <a:t>Helps </a:t>
            </a:r>
            <a:r>
              <a:rPr lang="en-US" b="1" dirty="0"/>
              <a:t>prevent overfitting</a:t>
            </a:r>
            <a:r>
              <a:rPr lang="en-US" dirty="0"/>
              <a:t>, ensuring better </a:t>
            </a:r>
            <a:r>
              <a:rPr lang="en-US" b="1" dirty="0"/>
              <a:t>generalization</a:t>
            </a:r>
            <a:r>
              <a:rPr lang="en-US" dirty="0"/>
              <a:t>.</a:t>
            </a:r>
          </a:p>
          <a:p>
            <a:pPr>
              <a:buFont typeface="Arial" panose="020B0604020202020204" pitchFamily="34" charset="0"/>
              <a:buChar char="•"/>
            </a:pPr>
            <a:r>
              <a:rPr lang="en-US" dirty="0"/>
              <a:t>Finds the </a:t>
            </a:r>
            <a:r>
              <a:rPr lang="en-US" b="1" dirty="0"/>
              <a:t>optimal balance</a:t>
            </a:r>
            <a:r>
              <a:rPr lang="en-US" dirty="0"/>
              <a:t> of regularization for improved performance.</a:t>
            </a:r>
          </a:p>
          <a:p>
            <a:pPr>
              <a:buFont typeface="Arial" panose="020B0604020202020204" pitchFamily="34" charset="0"/>
              <a:buChar char="•"/>
            </a:pPr>
            <a:r>
              <a:rPr lang="en-US" b="1" dirty="0"/>
              <a:t>Batch Normalization</a:t>
            </a:r>
            <a:r>
              <a:rPr lang="en-US" dirty="0"/>
              <a:t> stabilizes training and reduces dependence on dropout.</a:t>
            </a:r>
          </a:p>
          <a:p>
            <a:pPr>
              <a:buFont typeface="Arial" panose="020B0604020202020204" pitchFamily="34" charset="0"/>
              <a:buChar char="•"/>
            </a:pPr>
            <a:endParaRPr lang="en-US" dirty="0"/>
          </a:p>
          <a:p>
            <a:pPr>
              <a:buNone/>
            </a:pPr>
            <a:r>
              <a:rPr lang="en-US" b="1" dirty="0"/>
              <a:t>Cons:</a:t>
            </a:r>
            <a:endParaRPr lang="en-US" dirty="0"/>
          </a:p>
          <a:p>
            <a:pPr>
              <a:buFont typeface="Arial" panose="020B0604020202020204" pitchFamily="34" charset="0"/>
              <a:buChar char="•"/>
            </a:pPr>
            <a:r>
              <a:rPr lang="en-US" b="1" dirty="0"/>
              <a:t>High dropout (0.5)</a:t>
            </a:r>
            <a:r>
              <a:rPr lang="en-US" dirty="0"/>
              <a:t> may lead to </a:t>
            </a:r>
            <a:r>
              <a:rPr lang="en-US" b="1" dirty="0"/>
              <a:t>underfitting</a:t>
            </a:r>
            <a:r>
              <a:rPr lang="en-US" dirty="0"/>
              <a:t>.</a:t>
            </a:r>
          </a:p>
          <a:p>
            <a:pPr>
              <a:buFont typeface="Arial" panose="020B0604020202020204" pitchFamily="34" charset="0"/>
              <a:buChar char="•"/>
            </a:pPr>
            <a:r>
              <a:rPr lang="en-US" b="1" dirty="0"/>
              <a:t>Excessive weight decay</a:t>
            </a:r>
            <a:r>
              <a:rPr lang="en-US" dirty="0"/>
              <a:t> can </a:t>
            </a:r>
            <a:r>
              <a:rPr lang="en-US" b="1" dirty="0"/>
              <a:t>limit learning capacity</a:t>
            </a:r>
            <a:r>
              <a:rPr lang="en-US" dirty="0"/>
              <a:t>.</a:t>
            </a:r>
          </a:p>
          <a:p>
            <a:pPr>
              <a:buFont typeface="Arial" panose="020B0604020202020204" pitchFamily="34" charset="0"/>
              <a:buChar char="•"/>
            </a:pPr>
            <a:r>
              <a:rPr lang="en-US" b="1" dirty="0"/>
              <a:t>Batch Normalization</a:t>
            </a:r>
            <a:r>
              <a:rPr lang="en-US" dirty="0"/>
              <a:t> adds extra computation, slightly slowing down training.</a:t>
            </a:r>
          </a:p>
          <a:p>
            <a:pPr>
              <a:buFont typeface="Arial" panose="020B0604020202020204" pitchFamily="34" charset="0"/>
              <a:buChar char="•"/>
            </a:pPr>
            <a:endParaRPr lang="en-US" dirty="0"/>
          </a:p>
          <a:p>
            <a:pPr>
              <a:buNone/>
            </a:pPr>
            <a:r>
              <a:rPr lang="en-US" b="1" dirty="0"/>
              <a:t>End Goal:</a:t>
            </a:r>
          </a:p>
          <a:p>
            <a:r>
              <a:rPr lang="en-US" dirty="0"/>
              <a:t>Identify the </a:t>
            </a:r>
            <a:r>
              <a:rPr lang="en-US" b="1" dirty="0"/>
              <a:t>best regularization strategy</a:t>
            </a:r>
            <a:r>
              <a:rPr lang="en-US" dirty="0"/>
              <a:t> that </a:t>
            </a:r>
            <a:r>
              <a:rPr lang="en-US" b="1" dirty="0"/>
              <a:t>minimizes overfitting</a:t>
            </a:r>
            <a:r>
              <a:rPr lang="en-US" dirty="0"/>
              <a:t> while </a:t>
            </a:r>
            <a:r>
              <a:rPr lang="en-US" b="1" dirty="0"/>
              <a:t>maintaining accuracy</a:t>
            </a:r>
            <a:r>
              <a:rPr lang="en-US" dirty="0"/>
              <a:t>.</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9</a:t>
            </a:fld>
            <a:endParaRPr lang="en-US" dirty="0"/>
          </a:p>
        </p:txBody>
      </p:sp>
    </p:spTree>
    <p:extLst>
      <p:ext uri="{BB962C8B-B14F-4D97-AF65-F5344CB8AC3E}">
        <p14:creationId xmlns:p14="http://schemas.microsoft.com/office/powerpoint/2010/main" val="2012859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Model Overview</a:t>
            </a:r>
          </a:p>
          <a:p>
            <a:pPr>
              <a:buFont typeface="Arial" panose="020B0604020202020204" pitchFamily="34" charset="0"/>
              <a:buChar char="•"/>
            </a:pPr>
            <a:r>
              <a:rPr lang="en-US" b="1" dirty="0"/>
              <a:t>Dropout Rate:</a:t>
            </a:r>
            <a:r>
              <a:rPr lang="en-US" dirty="0"/>
              <a:t> 0.3</a:t>
            </a:r>
          </a:p>
          <a:p>
            <a:pPr>
              <a:buFont typeface="Arial" panose="020B0604020202020204" pitchFamily="34" charset="0"/>
              <a:buChar char="•"/>
            </a:pPr>
            <a:r>
              <a:rPr lang="en-US" b="1" dirty="0"/>
              <a:t>Weight Decay:</a:t>
            </a:r>
            <a:r>
              <a:rPr lang="en-US" dirty="0"/>
              <a:t> Not Applied</a:t>
            </a:r>
          </a:p>
          <a:p>
            <a:pPr>
              <a:buFont typeface="Arial" panose="020B0604020202020204" pitchFamily="34" charset="0"/>
              <a:buChar char="•"/>
            </a:pPr>
            <a:r>
              <a:rPr lang="en-US" b="1" dirty="0"/>
              <a:t>Batch Normalization:</a:t>
            </a:r>
            <a:r>
              <a:rPr lang="en-US" dirty="0"/>
              <a:t> Not Applied</a:t>
            </a:r>
          </a:p>
          <a:p>
            <a:pPr>
              <a:buFont typeface="Arial" panose="020B0604020202020204" pitchFamily="34" charset="0"/>
              <a:buChar char="•"/>
            </a:pPr>
            <a:endParaRPr lang="en-US" dirty="0"/>
          </a:p>
          <a:p>
            <a:pPr>
              <a:buNone/>
            </a:pPr>
            <a:r>
              <a:rPr lang="en-US" b="1" dirty="0"/>
              <a:t>Training vs. Validation Performance</a:t>
            </a:r>
          </a:p>
          <a:p>
            <a:pPr>
              <a:buFont typeface="Arial" panose="020B0604020202020204" pitchFamily="34" charset="0"/>
              <a:buChar char="•"/>
            </a:pPr>
            <a:r>
              <a:rPr lang="en-US" b="1" dirty="0"/>
              <a:t>Accuracy:</a:t>
            </a:r>
            <a:r>
              <a:rPr lang="en-US" dirty="0"/>
              <a:t> </a:t>
            </a:r>
            <a:r>
              <a:rPr lang="en-US" b="1" dirty="0"/>
              <a:t>64.98% (Train)</a:t>
            </a:r>
            <a:r>
              <a:rPr lang="en-US" dirty="0"/>
              <a:t> vs. </a:t>
            </a:r>
            <a:r>
              <a:rPr lang="en-US" b="1" dirty="0"/>
              <a:t>51.93% (Validation)</a:t>
            </a:r>
            <a:r>
              <a:rPr lang="en-US" dirty="0"/>
              <a:t> → Signs of </a:t>
            </a:r>
            <a:r>
              <a:rPr lang="en-US" b="1" dirty="0"/>
              <a:t>overfitting</a:t>
            </a:r>
            <a:r>
              <a:rPr lang="en-US" dirty="0"/>
              <a:t>.</a:t>
            </a:r>
          </a:p>
          <a:p>
            <a:pPr>
              <a:buFont typeface="Arial" panose="020B0604020202020204" pitchFamily="34" charset="0"/>
              <a:buChar char="•"/>
            </a:pPr>
            <a:r>
              <a:rPr lang="en-US" b="1" dirty="0"/>
              <a:t>F1-score:</a:t>
            </a:r>
            <a:r>
              <a:rPr lang="en-US" dirty="0"/>
              <a:t> </a:t>
            </a:r>
            <a:r>
              <a:rPr lang="en-US" b="1" dirty="0"/>
              <a:t>0.647 (Train)</a:t>
            </a:r>
            <a:r>
              <a:rPr lang="en-US" dirty="0"/>
              <a:t> vs. </a:t>
            </a:r>
            <a:r>
              <a:rPr lang="en-US" b="1" dirty="0"/>
              <a:t>0.523 (Validation)</a:t>
            </a:r>
            <a:r>
              <a:rPr lang="en-US" dirty="0"/>
              <a:t> → Model struggles with </a:t>
            </a:r>
            <a:r>
              <a:rPr lang="en-US" b="1" dirty="0"/>
              <a:t>unseen data</a:t>
            </a:r>
            <a:r>
              <a:rPr lang="en-US" dirty="0"/>
              <a:t>, likely misclassifying certain classes.</a:t>
            </a:r>
          </a:p>
          <a:p>
            <a:pPr>
              <a:buFont typeface="Arial" panose="020B0604020202020204" pitchFamily="34" charset="0"/>
              <a:buChar char="•"/>
            </a:pPr>
            <a:endParaRPr lang="en-US" dirty="0"/>
          </a:p>
          <a:p>
            <a:pPr>
              <a:buNone/>
            </a:pPr>
            <a:r>
              <a:rPr lang="en-US" b="1" dirty="0"/>
              <a:t>Loss Analysis</a:t>
            </a:r>
          </a:p>
          <a:p>
            <a:pPr>
              <a:buFont typeface="Arial" panose="020B0604020202020204" pitchFamily="34" charset="0"/>
              <a:buChar char="•"/>
            </a:pPr>
            <a:r>
              <a:rPr lang="en-US" b="1" dirty="0"/>
              <a:t>Training Loss (1.08) &lt; Validation Loss (1.59)</a:t>
            </a:r>
            <a:r>
              <a:rPr lang="en-US" dirty="0"/>
              <a:t> → Further confirms </a:t>
            </a:r>
            <a:r>
              <a:rPr lang="en-US" b="1" dirty="0"/>
              <a:t>overfitting</a:t>
            </a:r>
            <a:r>
              <a:rPr lang="en-US" dirty="0"/>
              <a:t> and weak generalization.</a:t>
            </a:r>
          </a:p>
          <a:p>
            <a:pPr>
              <a:buFont typeface="Arial" panose="020B0604020202020204" pitchFamily="34" charset="0"/>
              <a:buChar char="•"/>
            </a:pPr>
            <a:endParaRPr lang="en-US" dirty="0"/>
          </a:p>
          <a:p>
            <a:pPr>
              <a:buNone/>
            </a:pPr>
            <a:r>
              <a:rPr lang="en-US" b="1" dirty="0"/>
              <a:t>Architectural Insights</a:t>
            </a:r>
          </a:p>
          <a:p>
            <a:pPr>
              <a:buFont typeface="Arial" panose="020B0604020202020204" pitchFamily="34" charset="0"/>
              <a:buChar char="•"/>
            </a:pPr>
            <a:r>
              <a:rPr lang="en-US" b="1" dirty="0"/>
              <a:t>Dropout (0.3):</a:t>
            </a:r>
            <a:r>
              <a:rPr lang="en-US" dirty="0"/>
              <a:t> Helps, but not enough to fully control overfitting.</a:t>
            </a:r>
          </a:p>
          <a:p>
            <a:pPr>
              <a:buFont typeface="Arial" panose="020B0604020202020204" pitchFamily="34" charset="0"/>
              <a:buChar char="•"/>
            </a:pPr>
            <a:r>
              <a:rPr lang="en-US" b="1" dirty="0"/>
              <a:t>No Batch Norm:</a:t>
            </a:r>
            <a:r>
              <a:rPr lang="en-US" dirty="0"/>
              <a:t> May </a:t>
            </a:r>
            <a:r>
              <a:rPr lang="en-US" b="1" dirty="0"/>
              <a:t>hinder stability</a:t>
            </a:r>
            <a:r>
              <a:rPr lang="en-US" dirty="0"/>
              <a:t> and </a:t>
            </a:r>
            <a:r>
              <a:rPr lang="en-US" b="1" dirty="0"/>
              <a:t>reduce generalization</a:t>
            </a:r>
            <a:r>
              <a:rPr lang="en-US" dirty="0"/>
              <a:t>.</a:t>
            </a:r>
          </a:p>
          <a:p>
            <a:pPr>
              <a:buFont typeface="Arial" panose="020B0604020202020204" pitchFamily="34" charset="0"/>
              <a:buChar char="•"/>
            </a:pPr>
            <a:r>
              <a:rPr lang="en-US" b="1" dirty="0"/>
              <a:t>No Weight Decay:</a:t>
            </a:r>
            <a:r>
              <a:rPr lang="en-US" dirty="0"/>
              <a:t> Allows </a:t>
            </a:r>
            <a:r>
              <a:rPr lang="en-US" b="1" dirty="0"/>
              <a:t>unpenalized large weights</a:t>
            </a:r>
            <a:r>
              <a:rPr lang="en-US" dirty="0"/>
              <a:t>, increasing overfitting risk.</a:t>
            </a:r>
          </a:p>
          <a:p>
            <a:pPr>
              <a:buFont typeface="Arial" panose="020B0604020202020204" pitchFamily="34" charset="0"/>
              <a:buChar char="•"/>
            </a:pPr>
            <a:r>
              <a:rPr lang="en-US" b="1" dirty="0"/>
              <a:t>Leaky </a:t>
            </a:r>
            <a:r>
              <a:rPr lang="en-US" b="1" dirty="0" err="1"/>
              <a:t>ReLU</a:t>
            </a:r>
            <a:r>
              <a:rPr lang="en-US" b="1" dirty="0"/>
              <a:t>:</a:t>
            </a:r>
            <a:r>
              <a:rPr lang="en-US" dirty="0"/>
              <a:t> Helps gradient flow, but may need further tuning.</a:t>
            </a:r>
          </a:p>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10</a:t>
            </a:fld>
            <a:endParaRPr lang="en-US" dirty="0"/>
          </a:p>
        </p:txBody>
      </p:sp>
    </p:spTree>
    <p:extLst>
      <p:ext uri="{BB962C8B-B14F-4D97-AF65-F5344CB8AC3E}">
        <p14:creationId xmlns:p14="http://schemas.microsoft.com/office/powerpoint/2010/main" val="1526611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A220A-9B88-869F-8E79-8251E471383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ED3D14A5-9E51-7EE4-40D0-462576605017}"/>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FF07C-8C57-D675-087F-2970FB8657F5}"/>
              </a:ext>
            </a:extLst>
          </p:cNvPr>
          <p:cNvSpPr>
            <a:spLocks noGrp="1"/>
          </p:cNvSpPr>
          <p:nvPr>
            <p:ph type="dt" sz="half" idx="10"/>
          </p:nvPr>
        </p:nvSpPr>
        <p:spPr/>
        <p:txBody>
          <a:bodyPr/>
          <a:lstStyle/>
          <a:p>
            <a:fld id="{600859CE-FA54-4B5F-85DE-92FBDAC0CB72}" type="datetimeFigureOut">
              <a:rPr lang="en-US" smtClean="0"/>
              <a:t>3/10/2025</a:t>
            </a:fld>
            <a:endParaRPr lang="en-US"/>
          </a:p>
        </p:txBody>
      </p:sp>
      <p:sp>
        <p:nvSpPr>
          <p:cNvPr id="5" name="Footer Placeholder 4">
            <a:extLst>
              <a:ext uri="{FF2B5EF4-FFF2-40B4-BE49-F238E27FC236}">
                <a16:creationId xmlns:a16="http://schemas.microsoft.com/office/drawing/2014/main" id="{35298492-A99D-D16D-E258-C21127082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6490E5-2A23-2846-E2A8-4FDAF5D0CB64}"/>
              </a:ext>
            </a:extLst>
          </p:cNvPr>
          <p:cNvSpPr>
            <a:spLocks noGrp="1"/>
          </p:cNvSpPr>
          <p:nvPr>
            <p:ph type="sldNum" sz="quarter" idx="12"/>
          </p:nvPr>
        </p:nvSpPr>
        <p:spPr/>
        <p:txBody>
          <a:bodyPr/>
          <a:lstStyle/>
          <a:p>
            <a:fld id="{0E6A63B9-8AD2-45AB-8172-5A8E5D76D91B}" type="slidenum">
              <a:rPr lang="en-US" smtClean="0"/>
              <a:t>‹#›</a:t>
            </a:fld>
            <a:endParaRPr lang="en-US"/>
          </a:p>
        </p:txBody>
      </p:sp>
    </p:spTree>
    <p:extLst>
      <p:ext uri="{BB962C8B-B14F-4D97-AF65-F5344CB8AC3E}">
        <p14:creationId xmlns:p14="http://schemas.microsoft.com/office/powerpoint/2010/main" val="3693373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88" r:id="rId13"/>
    <p:sldLayoutId id="2147483789" r:id="rId14"/>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pic>
        <p:nvPicPr>
          <p:cNvPr id="4" name="Picture Placeholder 7" descr="Clothes on coat hangers">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a:blip r:embed="rId3"/>
          <a:srcRect t="32946" r="1" b="29490"/>
          <a:stretch/>
        </p:blipFill>
        <p:spPr>
          <a:xfrm>
            <a:off x="20" y="10"/>
            <a:ext cx="12186295" cy="6857990"/>
          </a:xfrm>
          <a:prstGeom prst="rect">
            <a:avLst/>
          </a:prstGeom>
        </p:spPr>
      </p:pic>
      <p:sp>
        <p:nvSpPr>
          <p:cNvPr id="39" name="Rectangle 38">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8599" y="1238442"/>
            <a:ext cx="3635926" cy="4355751"/>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a:xfrm>
            <a:off x="8089772" y="1419273"/>
            <a:ext cx="3153580" cy="1358188"/>
          </a:xfrm>
        </p:spPr>
        <p:txBody>
          <a:bodyPr vert="horz" lIns="91440" tIns="45720" rIns="91440" bIns="45720" rtlCol="0" anchor="b">
            <a:normAutofit fontScale="90000"/>
          </a:bodyPr>
          <a:lstStyle/>
          <a:p>
            <a:r>
              <a:rPr lang="en-US" sz="3600" dirty="0">
                <a:solidFill>
                  <a:srgbClr val="FFFFFF"/>
                </a:solidFill>
              </a:rPr>
              <a:t>CNN for Multi-Class Image Classification</a:t>
            </a:r>
          </a:p>
        </p:txBody>
      </p:sp>
      <p:cxnSp>
        <p:nvCxnSpPr>
          <p:cNvPr id="41" name="Straight Connector 40">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3792"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CCC6CA3-971D-D099-C010-BE758CDBE627}"/>
              </a:ext>
            </a:extLst>
          </p:cNvPr>
          <p:cNvSpPr txBox="1">
            <a:spLocks/>
          </p:cNvSpPr>
          <p:nvPr/>
        </p:nvSpPr>
        <p:spPr>
          <a:xfrm>
            <a:off x="8089772" y="2978254"/>
            <a:ext cx="3153580" cy="2444238"/>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rgbClr val="FFFFFF"/>
                </a:solidFill>
              </a:rPr>
              <a:t>ISM6561 Deep Learning</a:t>
            </a:r>
          </a:p>
          <a:p>
            <a:r>
              <a:rPr lang="en-US" dirty="0">
                <a:solidFill>
                  <a:srgbClr val="FFFFFF"/>
                </a:solidFill>
              </a:rPr>
              <a:t>Guardians Of The Galaxy:</a:t>
            </a:r>
          </a:p>
          <a:p>
            <a:pPr lvl="1"/>
            <a:r>
              <a:rPr lang="en-US" dirty="0">
                <a:solidFill>
                  <a:srgbClr val="FFFFFF"/>
                </a:solidFill>
              </a:rPr>
              <a:t>Kathryn Burkhart</a:t>
            </a:r>
          </a:p>
          <a:p>
            <a:pPr lvl="1"/>
            <a:r>
              <a:rPr lang="en-US" dirty="0">
                <a:solidFill>
                  <a:srgbClr val="FFFFFF"/>
                </a:solidFill>
              </a:rPr>
              <a:t>Prince Praveen</a:t>
            </a:r>
          </a:p>
          <a:p>
            <a:pPr lvl="1"/>
            <a:r>
              <a:rPr lang="en-US" dirty="0">
                <a:solidFill>
                  <a:srgbClr val="FFFFFF"/>
                </a:solidFill>
              </a:rPr>
              <a:t>Debjani Sarma</a:t>
            </a:r>
          </a:p>
        </p:txBody>
      </p:sp>
      <p:sp>
        <p:nvSpPr>
          <p:cNvPr id="43" name="!!footer rectangle">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768791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8A12-F1A1-FC51-DCF2-9ADED44A92EA}"/>
              </a:ext>
            </a:extLst>
          </p:cNvPr>
          <p:cNvSpPr>
            <a:spLocks noGrp="1"/>
          </p:cNvSpPr>
          <p:nvPr>
            <p:ph type="title"/>
          </p:nvPr>
        </p:nvSpPr>
        <p:spPr/>
        <p:txBody>
          <a:bodyPr/>
          <a:lstStyle/>
          <a:p>
            <a:r>
              <a:rPr lang="en-US" sz="4800" b="0" i="0" u="none" strike="noStrike" dirty="0"/>
              <a:t>Regularization Tuning (Model 1 Findings) – Kathryn Burkhart</a:t>
            </a:r>
            <a:endParaRPr lang="en-US" dirty="0"/>
          </a:p>
        </p:txBody>
      </p:sp>
      <p:sp>
        <p:nvSpPr>
          <p:cNvPr id="3" name="Text Placeholder 2">
            <a:extLst>
              <a:ext uri="{FF2B5EF4-FFF2-40B4-BE49-F238E27FC236}">
                <a16:creationId xmlns:a16="http://schemas.microsoft.com/office/drawing/2014/main" id="{28B87B58-E721-0AB7-630F-D6086F7C45DD}"/>
              </a:ext>
            </a:extLst>
          </p:cNvPr>
          <p:cNvSpPr>
            <a:spLocks noGrp="1"/>
          </p:cNvSpPr>
          <p:nvPr>
            <p:ph type="body" idx="1"/>
          </p:nvPr>
        </p:nvSpPr>
        <p:spPr>
          <a:xfrm>
            <a:off x="1097280" y="2108201"/>
            <a:ext cx="10058400" cy="4030132"/>
          </a:xfrm>
        </p:spPr>
        <p:txBody>
          <a:bodyPr>
            <a:normAutofit lnSpcReduction="10000"/>
          </a:bodyPr>
          <a:lstStyle/>
          <a:p>
            <a:pPr marR="0" lvl="0">
              <a:lnSpc>
                <a:spcPct val="90000"/>
              </a:lnSpc>
            </a:pPr>
            <a:r>
              <a:rPr lang="en-US" sz="1400" b="1" i="0" u="none" strike="noStrike" baseline="0" dirty="0"/>
              <a:t>Model Info:</a:t>
            </a:r>
          </a:p>
          <a:p>
            <a:pPr marR="0" lvl="1">
              <a:lnSpc>
                <a:spcPct val="90000"/>
              </a:lnSpc>
            </a:pPr>
            <a:r>
              <a:rPr lang="en-US" sz="1400" b="0" i="0" u="none" strike="noStrike" baseline="0" dirty="0"/>
              <a:t>Dropout Rate: 0.3</a:t>
            </a:r>
          </a:p>
          <a:p>
            <a:pPr marR="0" lvl="1">
              <a:lnSpc>
                <a:spcPct val="90000"/>
              </a:lnSpc>
            </a:pPr>
            <a:r>
              <a:rPr lang="en-US" sz="1400" b="0" i="0" u="none" strike="noStrike" baseline="0" dirty="0"/>
              <a:t>Weight Decay: NO</a:t>
            </a:r>
          </a:p>
          <a:p>
            <a:pPr marR="0" lvl="1">
              <a:lnSpc>
                <a:spcPct val="90000"/>
              </a:lnSpc>
            </a:pPr>
            <a:r>
              <a:rPr lang="en-US" sz="1400" b="0" i="0" u="none" strike="noStrike" baseline="0" dirty="0"/>
              <a:t>Batch Norm: NO</a:t>
            </a:r>
          </a:p>
          <a:p>
            <a:pPr marR="0" lvl="0">
              <a:lnSpc>
                <a:spcPct val="90000"/>
              </a:lnSpc>
            </a:pPr>
            <a:r>
              <a:rPr lang="en-US" sz="1400" b="1" i="0" u="none" strike="noStrike" baseline="0" dirty="0"/>
              <a:t>Training vs. Validation Performance:</a:t>
            </a:r>
          </a:p>
          <a:p>
            <a:pPr marR="0" lvl="1">
              <a:lnSpc>
                <a:spcPct val="90000"/>
              </a:lnSpc>
            </a:pPr>
            <a:r>
              <a:rPr lang="en-US" sz="1400" b="1" i="0" u="none" strike="noStrike" baseline="0" dirty="0"/>
              <a:t>Accuracy:</a:t>
            </a:r>
            <a:r>
              <a:rPr lang="en-US" sz="1400" b="0" i="0" u="none" strike="noStrike" baseline="0" dirty="0"/>
              <a:t> 64.98% (Train) vs. 51.93% (Validation) → Indicates overfitting.</a:t>
            </a:r>
          </a:p>
          <a:p>
            <a:pPr marR="0" lvl="1">
              <a:lnSpc>
                <a:spcPct val="90000"/>
              </a:lnSpc>
            </a:pPr>
            <a:r>
              <a:rPr lang="en-US" sz="1400" b="1" i="0" u="none" strike="noStrike" baseline="0" dirty="0"/>
              <a:t>F1-score:</a:t>
            </a:r>
            <a:r>
              <a:rPr lang="en-US" sz="1400" b="0" i="0" u="none" strike="noStrike" baseline="0" dirty="0"/>
              <a:t> 0.647 (Train) vs. 0.523 (Validation) → Model struggles with unseen data, likely misclassifying certain classes.</a:t>
            </a:r>
          </a:p>
          <a:p>
            <a:pPr marR="0" lvl="0">
              <a:lnSpc>
                <a:spcPct val="90000"/>
              </a:lnSpc>
            </a:pPr>
            <a:r>
              <a:rPr lang="en-US" sz="1400" b="1" i="0" u="none" strike="noStrike" baseline="0" dirty="0"/>
              <a:t>Loss Analysis:</a:t>
            </a:r>
          </a:p>
          <a:p>
            <a:pPr marR="0" lvl="1">
              <a:lnSpc>
                <a:spcPct val="90000"/>
              </a:lnSpc>
            </a:pPr>
            <a:r>
              <a:rPr lang="en-US" sz="1400" b="1" i="0" u="none" strike="noStrike" baseline="0" dirty="0"/>
              <a:t>Training Loss (1.08) &lt; Validation Loss (1.59)</a:t>
            </a:r>
            <a:r>
              <a:rPr lang="en-US" sz="1400" b="0" i="0" u="none" strike="noStrike" baseline="0" dirty="0"/>
              <a:t> → Reinforces overfitting, suggesting poor generalization.</a:t>
            </a:r>
          </a:p>
          <a:p>
            <a:pPr marR="0" lvl="0">
              <a:lnSpc>
                <a:spcPct val="90000"/>
              </a:lnSpc>
            </a:pPr>
            <a:r>
              <a:rPr lang="en-US" sz="1400" b="1" i="0" u="none" strike="noStrike" baseline="0" dirty="0"/>
              <a:t>Architectural Insights:</a:t>
            </a:r>
          </a:p>
          <a:p>
            <a:pPr marR="0" lvl="1">
              <a:lnSpc>
                <a:spcPct val="90000"/>
              </a:lnSpc>
            </a:pPr>
            <a:r>
              <a:rPr lang="en-US" sz="1400" b="1" i="0" u="none" strike="noStrike" baseline="0" dirty="0"/>
              <a:t>Dropout (0.3):</a:t>
            </a:r>
            <a:r>
              <a:rPr lang="en-US" sz="1400" b="0" i="0" u="none" strike="noStrike" baseline="0" dirty="0"/>
              <a:t> Helps, but not sufficient to prevent overfitting.</a:t>
            </a:r>
          </a:p>
          <a:p>
            <a:pPr marR="0" lvl="1">
              <a:lnSpc>
                <a:spcPct val="90000"/>
              </a:lnSpc>
            </a:pPr>
            <a:r>
              <a:rPr lang="en-US" sz="1400" b="1" i="0" u="none" strike="noStrike" baseline="0" dirty="0"/>
              <a:t>No Batch Norm:</a:t>
            </a:r>
            <a:r>
              <a:rPr lang="en-US" sz="1400" b="0" i="0" u="none" strike="noStrike" baseline="0" dirty="0"/>
              <a:t> May hinder stability and generalization.</a:t>
            </a:r>
          </a:p>
          <a:p>
            <a:pPr marR="0" lvl="1">
              <a:lnSpc>
                <a:spcPct val="90000"/>
              </a:lnSpc>
            </a:pPr>
            <a:r>
              <a:rPr lang="en-US" sz="1400" b="1" i="0" u="none" strike="noStrike" baseline="0" dirty="0"/>
              <a:t>No Weight Decay:</a:t>
            </a:r>
            <a:r>
              <a:rPr lang="en-US" sz="1400" b="0" i="0" u="none" strike="noStrike" baseline="0" dirty="0"/>
              <a:t> Allows potential overfitting due to unpenalized large weights.</a:t>
            </a:r>
          </a:p>
          <a:p>
            <a:pPr marR="0" lvl="1">
              <a:lnSpc>
                <a:spcPct val="90000"/>
              </a:lnSpc>
            </a:pPr>
            <a:r>
              <a:rPr lang="en-US" sz="1400" b="1" i="0" u="none" strike="noStrike" baseline="0" dirty="0"/>
              <a:t>Leaky </a:t>
            </a:r>
            <a:r>
              <a:rPr lang="en-US" sz="1400" b="1" i="0" u="none" strike="noStrike" baseline="0" dirty="0" err="1"/>
              <a:t>ReLU</a:t>
            </a:r>
            <a:r>
              <a:rPr lang="en-US" sz="1400" b="1" i="0" u="none" strike="noStrike" baseline="0" dirty="0"/>
              <a:t>:</a:t>
            </a:r>
            <a:r>
              <a:rPr lang="en-US" sz="1400" b="0" i="0" u="none" strike="noStrike" baseline="0" dirty="0"/>
              <a:t> Improves gradient flow but may need further tuning.</a:t>
            </a:r>
          </a:p>
          <a:p>
            <a:endParaRPr lang="en-US" dirty="0"/>
          </a:p>
        </p:txBody>
      </p:sp>
    </p:spTree>
    <p:extLst>
      <p:ext uri="{BB962C8B-B14F-4D97-AF65-F5344CB8AC3E}">
        <p14:creationId xmlns:p14="http://schemas.microsoft.com/office/powerpoint/2010/main" val="852308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28CE-4DBE-3F50-9AA7-E1A5DABA4C0B}"/>
              </a:ext>
            </a:extLst>
          </p:cNvPr>
          <p:cNvSpPr>
            <a:spLocks noGrp="1"/>
          </p:cNvSpPr>
          <p:nvPr>
            <p:ph type="title"/>
          </p:nvPr>
        </p:nvSpPr>
        <p:spPr/>
        <p:txBody>
          <a:bodyPr/>
          <a:lstStyle/>
          <a:p>
            <a:r>
              <a:rPr lang="en-US" sz="4800" b="0" i="0" u="none" strike="noStrike" dirty="0"/>
              <a:t>Regularization Tuning (Model 2 Findings) – Kathryn Burkhart</a:t>
            </a:r>
            <a:endParaRPr lang="en-US" dirty="0"/>
          </a:p>
        </p:txBody>
      </p:sp>
      <p:sp>
        <p:nvSpPr>
          <p:cNvPr id="3" name="Text Placeholder 2">
            <a:extLst>
              <a:ext uri="{FF2B5EF4-FFF2-40B4-BE49-F238E27FC236}">
                <a16:creationId xmlns:a16="http://schemas.microsoft.com/office/drawing/2014/main" id="{59BF479B-FC5D-5041-5EDD-53E2944DA604}"/>
              </a:ext>
            </a:extLst>
          </p:cNvPr>
          <p:cNvSpPr>
            <a:spLocks noGrp="1"/>
          </p:cNvSpPr>
          <p:nvPr>
            <p:ph type="body" idx="1"/>
          </p:nvPr>
        </p:nvSpPr>
        <p:spPr/>
        <p:txBody>
          <a:bodyPr>
            <a:normAutofit lnSpcReduction="10000"/>
          </a:bodyPr>
          <a:lstStyle/>
          <a:p>
            <a:pPr marR="0" lvl="0">
              <a:lnSpc>
                <a:spcPct val="90000"/>
              </a:lnSpc>
            </a:pPr>
            <a:r>
              <a:rPr lang="en-US" sz="1400" b="1" i="0" u="none" strike="noStrike" baseline="0" dirty="0"/>
              <a:t>Model Info:</a:t>
            </a:r>
          </a:p>
          <a:p>
            <a:pPr marR="0" lvl="1">
              <a:lnSpc>
                <a:spcPct val="90000"/>
              </a:lnSpc>
            </a:pPr>
            <a:r>
              <a:rPr lang="en-US" sz="1400" b="0" i="0" u="none" strike="noStrike" baseline="0" dirty="0"/>
              <a:t>Dropout Rate: 0.3</a:t>
            </a:r>
          </a:p>
          <a:p>
            <a:pPr marR="0" lvl="1">
              <a:lnSpc>
                <a:spcPct val="90000"/>
              </a:lnSpc>
            </a:pPr>
            <a:r>
              <a:rPr lang="en-US" sz="1400" b="0" i="0" u="none" strike="noStrike" baseline="0" dirty="0"/>
              <a:t>Weight Decay: 1e-5</a:t>
            </a:r>
          </a:p>
          <a:p>
            <a:pPr marR="0" lvl="1">
              <a:lnSpc>
                <a:spcPct val="90000"/>
              </a:lnSpc>
            </a:pPr>
            <a:r>
              <a:rPr lang="en-US" sz="1400" b="0" i="0" u="none" strike="noStrike" baseline="0" dirty="0"/>
              <a:t>Batch Norm: YES</a:t>
            </a:r>
          </a:p>
          <a:p>
            <a:pPr marR="0" lvl="0">
              <a:lnSpc>
                <a:spcPct val="90000"/>
              </a:lnSpc>
            </a:pPr>
            <a:r>
              <a:rPr lang="en-US" sz="1400" b="1" i="0" u="none" strike="noStrike" baseline="0" dirty="0"/>
              <a:t>Training vs. Validation Performance:</a:t>
            </a:r>
          </a:p>
          <a:p>
            <a:pPr marR="0" lvl="1">
              <a:lnSpc>
                <a:spcPct val="90000"/>
              </a:lnSpc>
            </a:pPr>
            <a:r>
              <a:rPr lang="en-US" sz="1400" b="1" i="0" u="none" strike="noStrike" baseline="0" dirty="0"/>
              <a:t>Accuracy:</a:t>
            </a:r>
            <a:r>
              <a:rPr lang="en-US" sz="1400" b="0" i="0" u="none" strike="noStrike" baseline="0" dirty="0"/>
              <a:t> 34.4% (Train) vs. 35.6% (Validation) → Indicates underfitting; model struggles to learn meaningful patterns.</a:t>
            </a:r>
          </a:p>
          <a:p>
            <a:pPr marR="0" lvl="1">
              <a:lnSpc>
                <a:spcPct val="90000"/>
              </a:lnSpc>
            </a:pPr>
            <a:r>
              <a:rPr lang="en-US" sz="1400" b="1" i="0" u="none" strike="noStrike" baseline="0" dirty="0"/>
              <a:t>F1-score:</a:t>
            </a:r>
            <a:r>
              <a:rPr lang="en-US" sz="1400" b="0" i="0" u="none" strike="noStrike" baseline="0" dirty="0"/>
              <a:t> 0.339 (Train) vs. 0.342 (Validation) → Poor class-wise performance, reinforcing ineffective learning.</a:t>
            </a:r>
          </a:p>
          <a:p>
            <a:pPr marR="0" lvl="0">
              <a:lnSpc>
                <a:spcPct val="90000"/>
              </a:lnSpc>
            </a:pPr>
            <a:r>
              <a:rPr lang="en-US" sz="1400" b="1" i="0" u="none" strike="noStrike" baseline="0" dirty="0"/>
              <a:t>Loss Analysis:</a:t>
            </a:r>
          </a:p>
          <a:p>
            <a:pPr marR="0" lvl="1">
              <a:lnSpc>
                <a:spcPct val="90000"/>
              </a:lnSpc>
            </a:pPr>
            <a:r>
              <a:rPr lang="en-US" sz="1400" b="1" i="0" u="none" strike="noStrike" baseline="0" dirty="0"/>
              <a:t>Training Loss (2.10) ≈ Validation Loss (2.07)</a:t>
            </a:r>
            <a:r>
              <a:rPr lang="en-US" sz="1400" b="0" i="0" u="none" strike="noStrike" baseline="0" dirty="0"/>
              <a:t> → High loss across both, suggesting difficulty in minimizing classification errors.</a:t>
            </a:r>
          </a:p>
          <a:p>
            <a:pPr marR="0" lvl="0">
              <a:lnSpc>
                <a:spcPct val="90000"/>
              </a:lnSpc>
            </a:pPr>
            <a:r>
              <a:rPr lang="en-US" sz="1400" b="1" i="0" u="none" strike="noStrike" baseline="0" dirty="0"/>
              <a:t>Architectural Insights</a:t>
            </a:r>
            <a:r>
              <a:rPr lang="en-US" sz="1400" b="0" i="0" u="none" strike="noStrike" baseline="0" dirty="0"/>
              <a:t>:</a:t>
            </a:r>
          </a:p>
          <a:p>
            <a:pPr marR="0" lvl="1">
              <a:lnSpc>
                <a:spcPct val="90000"/>
              </a:lnSpc>
            </a:pPr>
            <a:r>
              <a:rPr lang="en-US" sz="1400" b="1" i="0" u="none" strike="noStrike" baseline="0" dirty="0"/>
              <a:t>Batch Norm:</a:t>
            </a:r>
            <a:r>
              <a:rPr lang="en-US" sz="1400" b="0" i="0" u="none" strike="noStrike" baseline="0" dirty="0"/>
              <a:t> Should aid stability, but performance remains poor</a:t>
            </a:r>
          </a:p>
          <a:p>
            <a:pPr marR="0" lvl="1">
              <a:lnSpc>
                <a:spcPct val="90000"/>
              </a:lnSpc>
            </a:pPr>
            <a:r>
              <a:rPr lang="en-US" sz="1400" b="1" i="0" u="none" strike="noStrike" baseline="0" dirty="0"/>
              <a:t>Dropout (0.3):</a:t>
            </a:r>
            <a:r>
              <a:rPr lang="en-US" sz="1400" b="0" i="0" u="none" strike="noStrike" baseline="0" dirty="0"/>
              <a:t> Helps regularization, but the model is still underfitting.</a:t>
            </a:r>
          </a:p>
          <a:p>
            <a:pPr marR="0" lvl="1">
              <a:lnSpc>
                <a:spcPct val="90000"/>
              </a:lnSpc>
            </a:pPr>
            <a:r>
              <a:rPr lang="en-US" sz="1400" b="1" i="0" u="none" strike="noStrike" baseline="0" dirty="0"/>
              <a:t>Weight Decay (1e-5):</a:t>
            </a:r>
            <a:r>
              <a:rPr lang="en-US" sz="1400" b="0" i="0" u="none" strike="noStrike" baseline="0" dirty="0"/>
              <a:t> Present, but adjustments may be needed.</a:t>
            </a:r>
          </a:p>
          <a:p>
            <a:pPr marR="0" lvl="1">
              <a:lnSpc>
                <a:spcPct val="90000"/>
              </a:lnSpc>
            </a:pPr>
            <a:r>
              <a:rPr lang="en-US" sz="1400" b="1" i="0" u="none" strike="noStrike" baseline="0" dirty="0"/>
              <a:t>Leaky </a:t>
            </a:r>
            <a:r>
              <a:rPr lang="en-US" sz="1400" b="1" i="0" u="none" strike="noStrike" baseline="0" dirty="0" err="1"/>
              <a:t>ReLU</a:t>
            </a:r>
            <a:r>
              <a:rPr lang="en-US" sz="1400" b="1" i="0" u="none" strike="noStrike" baseline="0" dirty="0"/>
              <a:t>:</a:t>
            </a:r>
            <a:r>
              <a:rPr lang="en-US" sz="1400" b="0" i="0" u="none" strike="noStrike" baseline="0" dirty="0"/>
              <a:t> Provides better gradient flow, yet overall learning remains weak.</a:t>
            </a:r>
            <a:endParaRPr lang="en-US" sz="2000" dirty="0"/>
          </a:p>
        </p:txBody>
      </p:sp>
    </p:spTree>
    <p:extLst>
      <p:ext uri="{BB962C8B-B14F-4D97-AF65-F5344CB8AC3E}">
        <p14:creationId xmlns:p14="http://schemas.microsoft.com/office/powerpoint/2010/main" val="3974314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E54B1-F26E-B703-59B7-5448125930D0}"/>
              </a:ext>
            </a:extLst>
          </p:cNvPr>
          <p:cNvSpPr>
            <a:spLocks noGrp="1"/>
          </p:cNvSpPr>
          <p:nvPr>
            <p:ph type="title"/>
          </p:nvPr>
        </p:nvSpPr>
        <p:spPr/>
        <p:txBody>
          <a:bodyPr/>
          <a:lstStyle/>
          <a:p>
            <a:r>
              <a:rPr lang="en-US" sz="4800" b="0" i="0" u="none" strike="noStrike" dirty="0"/>
              <a:t>Regularization Tuning (Model 3 Findings) – Kathryn Burkhart</a:t>
            </a:r>
            <a:endParaRPr lang="en-US" dirty="0"/>
          </a:p>
        </p:txBody>
      </p:sp>
      <p:sp>
        <p:nvSpPr>
          <p:cNvPr id="3" name="Text Placeholder 2">
            <a:extLst>
              <a:ext uri="{FF2B5EF4-FFF2-40B4-BE49-F238E27FC236}">
                <a16:creationId xmlns:a16="http://schemas.microsoft.com/office/drawing/2014/main" id="{71C3809C-163B-2791-6737-8052AEC67565}"/>
              </a:ext>
            </a:extLst>
          </p:cNvPr>
          <p:cNvSpPr>
            <a:spLocks noGrp="1"/>
          </p:cNvSpPr>
          <p:nvPr>
            <p:ph type="body" idx="1"/>
          </p:nvPr>
        </p:nvSpPr>
        <p:spPr>
          <a:xfrm>
            <a:off x="1066800" y="1930401"/>
            <a:ext cx="10058400" cy="4267199"/>
          </a:xfrm>
        </p:spPr>
        <p:txBody>
          <a:bodyPr>
            <a:noAutofit/>
          </a:bodyPr>
          <a:lstStyle/>
          <a:p>
            <a:pPr marR="0" lvl="0">
              <a:lnSpc>
                <a:spcPct val="90000"/>
              </a:lnSpc>
            </a:pPr>
            <a:r>
              <a:rPr lang="en-US" sz="1300" b="1" i="0" u="none" strike="noStrike" baseline="0" dirty="0"/>
              <a:t>Model Info:</a:t>
            </a:r>
          </a:p>
          <a:p>
            <a:pPr marR="0" lvl="1">
              <a:lnSpc>
                <a:spcPct val="90000"/>
              </a:lnSpc>
            </a:pPr>
            <a:r>
              <a:rPr lang="en-US" sz="1300" b="0" i="0" u="none" strike="noStrike" baseline="0" dirty="0"/>
              <a:t>Dropout Rate: 0.5</a:t>
            </a:r>
          </a:p>
          <a:p>
            <a:pPr marR="0" lvl="1">
              <a:lnSpc>
                <a:spcPct val="90000"/>
              </a:lnSpc>
            </a:pPr>
            <a:r>
              <a:rPr lang="en-US" sz="1300" b="0" i="0" u="none" strike="noStrike" baseline="0" dirty="0"/>
              <a:t>Weight Decay: 1e-5</a:t>
            </a:r>
          </a:p>
          <a:p>
            <a:pPr marR="0" lvl="1">
              <a:lnSpc>
                <a:spcPct val="90000"/>
              </a:lnSpc>
            </a:pPr>
            <a:r>
              <a:rPr lang="en-US" sz="1300" b="0" i="0" u="none" strike="noStrike" baseline="0" dirty="0"/>
              <a:t>Batch Norm: YES</a:t>
            </a:r>
          </a:p>
          <a:p>
            <a:pPr marR="0" lvl="0">
              <a:lnSpc>
                <a:spcPct val="90000"/>
              </a:lnSpc>
            </a:pPr>
            <a:r>
              <a:rPr lang="en-US" sz="1300" b="1" i="0" u="none" strike="noStrike" baseline="0" dirty="0"/>
              <a:t>Training vs. Validation Performance:</a:t>
            </a:r>
          </a:p>
          <a:p>
            <a:pPr marR="0" lvl="1">
              <a:lnSpc>
                <a:spcPct val="90000"/>
              </a:lnSpc>
            </a:pPr>
            <a:r>
              <a:rPr lang="en-US" sz="1300" b="1" i="0" u="none" strike="noStrike" baseline="0" dirty="0"/>
              <a:t>Accuracy:</a:t>
            </a:r>
            <a:r>
              <a:rPr lang="en-US" sz="1300" b="0" i="0" u="none" strike="noStrike" baseline="0" dirty="0"/>
              <a:t> </a:t>
            </a:r>
            <a:r>
              <a:rPr lang="en-US" sz="1300" dirty="0"/>
              <a:t>27.22% (Train) vs. 31.60% (Validation) → Indicates severe underfitting; the model struggles to learn meaningful patterns.</a:t>
            </a:r>
          </a:p>
          <a:p>
            <a:pPr marR="0" lvl="1">
              <a:lnSpc>
                <a:spcPct val="90000"/>
              </a:lnSpc>
            </a:pPr>
            <a:r>
              <a:rPr lang="en-US" sz="1300" b="1" i="0" u="none" strike="noStrike" baseline="0" dirty="0"/>
              <a:t>F1-score:</a:t>
            </a:r>
            <a:r>
              <a:rPr lang="en-US" sz="1300" b="0" i="0" u="none" strike="noStrike" baseline="0" dirty="0"/>
              <a:t> 0.267 (Train) vs. 0.295 (Validation) → Poor class-wise performance, reinforcing ineffective learning.</a:t>
            </a:r>
          </a:p>
          <a:p>
            <a:pPr marR="0" lvl="0">
              <a:lnSpc>
                <a:spcPct val="90000"/>
              </a:lnSpc>
            </a:pPr>
            <a:r>
              <a:rPr lang="en-US" sz="1300" b="1" i="0" u="none" strike="noStrike" baseline="0" dirty="0"/>
              <a:t>Loss Analysis:</a:t>
            </a:r>
          </a:p>
          <a:p>
            <a:pPr marR="0" lvl="1">
              <a:lnSpc>
                <a:spcPct val="90000"/>
              </a:lnSpc>
            </a:pPr>
            <a:r>
              <a:rPr lang="en-US" sz="1300" b="1" i="0" u="none" strike="noStrike" baseline="0" dirty="0"/>
              <a:t>Training Loss (2.26) &gt; Validation Loss (2.20)</a:t>
            </a:r>
            <a:r>
              <a:rPr lang="en-US" sz="1300" b="0" i="0" u="none" strike="noStrike" baseline="0" dirty="0"/>
              <a:t> → Suggests that while the model is not overfitting, it is struggling to reduce classification errors effectively.</a:t>
            </a:r>
          </a:p>
          <a:p>
            <a:pPr marR="0" lvl="0">
              <a:lnSpc>
                <a:spcPct val="90000"/>
              </a:lnSpc>
            </a:pPr>
            <a:r>
              <a:rPr lang="en-US" sz="1300" b="1" i="0" u="none" strike="noStrike" baseline="0" dirty="0"/>
              <a:t>Architectural Insights:</a:t>
            </a:r>
          </a:p>
          <a:p>
            <a:pPr marR="0" lvl="1">
              <a:lnSpc>
                <a:spcPct val="90000"/>
              </a:lnSpc>
            </a:pPr>
            <a:r>
              <a:rPr lang="en-US" sz="1300" b="1" i="0" u="none" strike="noStrike" baseline="0" dirty="0"/>
              <a:t>Batch Normalization</a:t>
            </a:r>
            <a:r>
              <a:rPr lang="en-US" sz="1300" b="0" i="0" u="none" strike="noStrike" baseline="0" dirty="0"/>
              <a:t>: Should stabilize training, but performance remains poor.</a:t>
            </a:r>
          </a:p>
          <a:p>
            <a:pPr marR="0" lvl="1">
              <a:lnSpc>
                <a:spcPct val="90000"/>
              </a:lnSpc>
            </a:pPr>
            <a:r>
              <a:rPr lang="en-US" sz="1300" b="1" i="0" u="none" strike="noStrike" baseline="0" dirty="0"/>
              <a:t>Dropout (0.5)</a:t>
            </a:r>
            <a:r>
              <a:rPr lang="en-US" sz="1300" b="0" i="0" u="none" strike="noStrike" baseline="0" dirty="0"/>
              <a:t>: Likely too aggressive, contributing to underfitting.</a:t>
            </a:r>
          </a:p>
          <a:p>
            <a:pPr marR="0" lvl="1">
              <a:lnSpc>
                <a:spcPct val="90000"/>
              </a:lnSpc>
            </a:pPr>
            <a:r>
              <a:rPr lang="en-US" sz="1300" b="1" i="0" u="none" strike="noStrike" baseline="0" dirty="0"/>
              <a:t>Weight Decay (1e-5)</a:t>
            </a:r>
            <a:r>
              <a:rPr lang="en-US" sz="1300" b="0" i="0" u="none" strike="noStrike" baseline="0" dirty="0"/>
              <a:t>: Present, but adjustments may be necessary.</a:t>
            </a:r>
          </a:p>
          <a:p>
            <a:pPr marR="0" lvl="1">
              <a:lnSpc>
                <a:spcPct val="90000"/>
              </a:lnSpc>
            </a:pPr>
            <a:r>
              <a:rPr lang="en-US" sz="1300" b="1" i="0" u="none" strike="noStrike" baseline="0" dirty="0"/>
              <a:t>Leaky </a:t>
            </a:r>
            <a:r>
              <a:rPr lang="en-US" sz="1300" b="1" i="0" u="none" strike="noStrike" baseline="0" dirty="0" err="1"/>
              <a:t>ReLU</a:t>
            </a:r>
            <a:r>
              <a:rPr lang="en-US" sz="1300" b="1" i="0" u="none" strike="noStrike" baseline="0" dirty="0"/>
              <a:t>:</a:t>
            </a:r>
            <a:r>
              <a:rPr lang="en-US" sz="1300" b="0" i="0" u="none" strike="noStrike" baseline="0" dirty="0"/>
              <a:t> Improves gradient flow, yet learning is still ineffective.</a:t>
            </a:r>
          </a:p>
          <a:p>
            <a:pPr marL="201168" marR="0" lvl="1" indent="0">
              <a:lnSpc>
                <a:spcPct val="90000"/>
              </a:lnSpc>
              <a:buNone/>
            </a:pPr>
            <a:r>
              <a:rPr lang="en-US" sz="1300" b="1" i="0" u="none" strike="noStrike" baseline="0" dirty="0"/>
              <a:t>This underfitting suggests that the model lacks sufficient complexity or is overly regularized, limiting its ability to learn key patterns.</a:t>
            </a:r>
          </a:p>
          <a:p>
            <a:endParaRPr lang="en-US" sz="1300" dirty="0"/>
          </a:p>
        </p:txBody>
      </p:sp>
    </p:spTree>
    <p:extLst>
      <p:ext uri="{BB962C8B-B14F-4D97-AF65-F5344CB8AC3E}">
        <p14:creationId xmlns:p14="http://schemas.microsoft.com/office/powerpoint/2010/main" val="71486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E778-5975-56F1-50F6-7252E42AB521}"/>
              </a:ext>
            </a:extLst>
          </p:cNvPr>
          <p:cNvSpPr>
            <a:spLocks noGrp="1"/>
          </p:cNvSpPr>
          <p:nvPr>
            <p:ph type="title"/>
          </p:nvPr>
        </p:nvSpPr>
        <p:spPr/>
        <p:txBody>
          <a:bodyPr/>
          <a:lstStyle/>
          <a:p>
            <a:r>
              <a:rPr lang="en-US" dirty="0"/>
              <a:t>Kathryn’s Models: Validation Metrics – F1</a:t>
            </a:r>
          </a:p>
        </p:txBody>
      </p:sp>
      <p:sp>
        <p:nvSpPr>
          <p:cNvPr id="3" name="Text Placeholder 2">
            <a:extLst>
              <a:ext uri="{FF2B5EF4-FFF2-40B4-BE49-F238E27FC236}">
                <a16:creationId xmlns:a16="http://schemas.microsoft.com/office/drawing/2014/main" id="{720A227B-0359-2DAD-0030-C1EA31182373}"/>
              </a:ext>
            </a:extLst>
          </p:cNvPr>
          <p:cNvSpPr>
            <a:spLocks noGrp="1"/>
          </p:cNvSpPr>
          <p:nvPr>
            <p:ph type="body" idx="1"/>
          </p:nvPr>
        </p:nvSpPr>
        <p:spPr>
          <a:xfrm>
            <a:off x="1097279" y="1997579"/>
            <a:ext cx="10268925" cy="4293602"/>
          </a:xfrm>
        </p:spPr>
        <p:txBody>
          <a:bodyPr>
            <a:normAutofit/>
          </a:bodyPr>
          <a:lstStyle/>
          <a:p>
            <a:pPr>
              <a:buNone/>
            </a:pPr>
            <a:r>
              <a:rPr lang="en-US" dirty="0"/>
              <a:t>Model 1</a:t>
            </a:r>
            <a:br>
              <a:rPr lang="en-US" dirty="0"/>
            </a:br>
            <a:r>
              <a:rPr lang="en-US" dirty="0"/>
              <a:t>F1: 0.51972</a:t>
            </a:r>
            <a:br>
              <a:rPr lang="en-US" dirty="0"/>
            </a:br>
            <a:endParaRPr lang="en-US" dirty="0"/>
          </a:p>
          <a:p>
            <a:pPr>
              <a:buNone/>
            </a:pPr>
            <a:r>
              <a:rPr lang="en-US" dirty="0"/>
              <a:t> </a:t>
            </a:r>
          </a:p>
          <a:p>
            <a:pPr>
              <a:buNone/>
            </a:pPr>
            <a:r>
              <a:rPr lang="en-US" dirty="0"/>
              <a:t>Model 2</a:t>
            </a:r>
            <a:br>
              <a:rPr lang="en-US" dirty="0"/>
            </a:br>
            <a:r>
              <a:rPr lang="en-US" dirty="0"/>
              <a:t>F1: 0.33952</a:t>
            </a:r>
            <a:br>
              <a:rPr lang="en-US" dirty="0"/>
            </a:br>
            <a:endParaRPr lang="en-US" dirty="0"/>
          </a:p>
          <a:p>
            <a:pPr>
              <a:buNone/>
            </a:pPr>
            <a:r>
              <a:rPr lang="en-US" dirty="0"/>
              <a:t> </a:t>
            </a:r>
          </a:p>
          <a:p>
            <a:r>
              <a:rPr lang="en-US" dirty="0"/>
              <a:t>Model 3</a:t>
            </a:r>
            <a:br>
              <a:rPr lang="en-US" dirty="0"/>
            </a:br>
            <a:r>
              <a:rPr lang="en-US" dirty="0"/>
              <a:t>F1: 0.29182</a:t>
            </a:r>
            <a:br>
              <a:rPr lang="en-US" dirty="0"/>
            </a:br>
            <a:endParaRPr lang="en-US" dirty="0"/>
          </a:p>
        </p:txBody>
      </p:sp>
      <p:pic>
        <p:nvPicPr>
          <p:cNvPr id="5" name="Picture 4">
            <a:extLst>
              <a:ext uri="{FF2B5EF4-FFF2-40B4-BE49-F238E27FC236}">
                <a16:creationId xmlns:a16="http://schemas.microsoft.com/office/drawing/2014/main" id="{27AA8587-43DA-F595-BCDE-283867D763E8}"/>
              </a:ext>
            </a:extLst>
          </p:cNvPr>
          <p:cNvPicPr>
            <a:picLocks noChangeAspect="1"/>
          </p:cNvPicPr>
          <p:nvPr/>
        </p:nvPicPr>
        <p:blipFill>
          <a:blip r:embed="rId2"/>
          <a:stretch>
            <a:fillRect/>
          </a:stretch>
        </p:blipFill>
        <p:spPr>
          <a:xfrm>
            <a:off x="3487479" y="1931448"/>
            <a:ext cx="7668201" cy="4293602"/>
          </a:xfrm>
          <a:prstGeom prst="rect">
            <a:avLst/>
          </a:prstGeom>
        </p:spPr>
      </p:pic>
    </p:spTree>
    <p:extLst>
      <p:ext uri="{BB962C8B-B14F-4D97-AF65-F5344CB8AC3E}">
        <p14:creationId xmlns:p14="http://schemas.microsoft.com/office/powerpoint/2010/main" val="2146749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B5FB-D72D-0D83-2296-AA94E18205C1}"/>
              </a:ext>
            </a:extLst>
          </p:cNvPr>
          <p:cNvSpPr>
            <a:spLocks noGrp="1"/>
          </p:cNvSpPr>
          <p:nvPr>
            <p:ph type="title"/>
          </p:nvPr>
        </p:nvSpPr>
        <p:spPr/>
        <p:txBody>
          <a:bodyPr/>
          <a:lstStyle/>
          <a:p>
            <a:r>
              <a:rPr lang="en-US" dirty="0"/>
              <a:t>Kathryn’s Models: Validation Metrics – Accuracy</a:t>
            </a:r>
          </a:p>
        </p:txBody>
      </p:sp>
      <p:sp>
        <p:nvSpPr>
          <p:cNvPr id="3" name="Text Placeholder 2">
            <a:extLst>
              <a:ext uri="{FF2B5EF4-FFF2-40B4-BE49-F238E27FC236}">
                <a16:creationId xmlns:a16="http://schemas.microsoft.com/office/drawing/2014/main" id="{DB12F0E5-F592-1B43-04B8-7957F70B3D9F}"/>
              </a:ext>
            </a:extLst>
          </p:cNvPr>
          <p:cNvSpPr>
            <a:spLocks noGrp="1"/>
          </p:cNvSpPr>
          <p:nvPr>
            <p:ph type="body" idx="1"/>
          </p:nvPr>
        </p:nvSpPr>
        <p:spPr>
          <a:xfrm>
            <a:off x="1097280" y="2108201"/>
            <a:ext cx="10058400" cy="4292599"/>
          </a:xfrm>
        </p:spPr>
        <p:txBody>
          <a:bodyPr/>
          <a:lstStyle/>
          <a:p>
            <a:pPr>
              <a:buNone/>
            </a:pPr>
            <a:r>
              <a:rPr lang="en-US" dirty="0"/>
              <a:t>Model 1</a:t>
            </a:r>
            <a:br>
              <a:rPr lang="en-US" dirty="0"/>
            </a:br>
            <a:r>
              <a:rPr lang="en-US" dirty="0"/>
              <a:t>Accuracy: 0.518</a:t>
            </a:r>
          </a:p>
          <a:p>
            <a:pPr>
              <a:buNone/>
            </a:pPr>
            <a:r>
              <a:rPr lang="en-US" dirty="0"/>
              <a:t> </a:t>
            </a:r>
          </a:p>
          <a:p>
            <a:pPr>
              <a:buNone/>
            </a:pPr>
            <a:r>
              <a:rPr lang="en-US" dirty="0"/>
              <a:t>Model 2</a:t>
            </a:r>
            <a:br>
              <a:rPr lang="en-US" dirty="0"/>
            </a:br>
            <a:r>
              <a:rPr lang="en-US" dirty="0"/>
              <a:t>Accuracy: 0.34667</a:t>
            </a:r>
          </a:p>
          <a:p>
            <a:pPr>
              <a:buNone/>
            </a:pPr>
            <a:r>
              <a:rPr lang="en-US" dirty="0"/>
              <a:t> </a:t>
            </a:r>
          </a:p>
          <a:p>
            <a:r>
              <a:rPr lang="en-US" dirty="0"/>
              <a:t>Model 3</a:t>
            </a:r>
            <a:br>
              <a:rPr lang="en-US" dirty="0"/>
            </a:br>
            <a:r>
              <a:rPr lang="en-US" dirty="0"/>
              <a:t>Accuracy: 0.316</a:t>
            </a:r>
          </a:p>
          <a:p>
            <a:endParaRPr lang="en-US" dirty="0"/>
          </a:p>
          <a:p>
            <a:endParaRPr lang="en-US" dirty="0"/>
          </a:p>
        </p:txBody>
      </p:sp>
      <p:pic>
        <p:nvPicPr>
          <p:cNvPr id="7" name="Picture 6">
            <a:extLst>
              <a:ext uri="{FF2B5EF4-FFF2-40B4-BE49-F238E27FC236}">
                <a16:creationId xmlns:a16="http://schemas.microsoft.com/office/drawing/2014/main" id="{2B2B999F-D863-FB84-7414-1127DF6F25C7}"/>
              </a:ext>
            </a:extLst>
          </p:cNvPr>
          <p:cNvPicPr>
            <a:picLocks noChangeAspect="1"/>
          </p:cNvPicPr>
          <p:nvPr/>
        </p:nvPicPr>
        <p:blipFill>
          <a:blip r:embed="rId2"/>
          <a:stretch>
            <a:fillRect/>
          </a:stretch>
        </p:blipFill>
        <p:spPr>
          <a:xfrm>
            <a:off x="3108759" y="1933648"/>
            <a:ext cx="8225548" cy="4467152"/>
          </a:xfrm>
          <a:prstGeom prst="rect">
            <a:avLst/>
          </a:prstGeom>
        </p:spPr>
      </p:pic>
    </p:spTree>
    <p:extLst>
      <p:ext uri="{BB962C8B-B14F-4D97-AF65-F5344CB8AC3E}">
        <p14:creationId xmlns:p14="http://schemas.microsoft.com/office/powerpoint/2010/main" val="2999658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40" name="Straight Connector 3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8C9724-85E7-1A11-544A-AB601CD03847}"/>
              </a:ext>
            </a:extLst>
          </p:cNvPr>
          <p:cNvSpPr>
            <a:spLocks noGrp="1"/>
          </p:cNvSpPr>
          <p:nvPr>
            <p:ph type="title"/>
          </p:nvPr>
        </p:nvSpPr>
        <p:spPr>
          <a:xfrm>
            <a:off x="858749" y="963997"/>
            <a:ext cx="3787457" cy="4938361"/>
          </a:xfrm>
        </p:spPr>
        <p:txBody>
          <a:bodyPr vert="horz" lIns="91440" tIns="45720" rIns="91440" bIns="45720" rtlCol="0" anchor="ctr">
            <a:normAutofit/>
          </a:bodyPr>
          <a:lstStyle/>
          <a:p>
            <a:pPr marR="0" algn="r"/>
            <a:r>
              <a:rPr lang="en-US" b="0" i="0" u="none" strike="noStrike"/>
              <a:t>Optimization &amp; Training Strategy – Debjani Sarma</a:t>
            </a:r>
          </a:p>
        </p:txBody>
      </p:sp>
      <p:cxnSp>
        <p:nvCxnSpPr>
          <p:cNvPr id="43" name="Straight Connector 42">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6404AB1-EEAD-E4DF-900A-5B732DD08569}"/>
              </a:ext>
            </a:extLst>
          </p:cNvPr>
          <p:cNvSpPr>
            <a:spLocks noGrp="1"/>
          </p:cNvSpPr>
          <p:nvPr>
            <p:ph type="body" idx="1"/>
          </p:nvPr>
        </p:nvSpPr>
        <p:spPr>
          <a:xfrm>
            <a:off x="5301798" y="963507"/>
            <a:ext cx="5968181" cy="4938851"/>
          </a:xfrm>
        </p:spPr>
        <p:txBody>
          <a:bodyPr vert="horz" lIns="0" tIns="45720" rIns="0" bIns="45720" rtlCol="0" anchor="ctr">
            <a:normAutofit/>
          </a:bodyPr>
          <a:lstStyle/>
          <a:p>
            <a:pPr marR="0" lvl="0"/>
            <a:r>
              <a:rPr lang="en-US" b="0" i="0" u="none" strike="noStrike" baseline="0"/>
              <a:t>Objective: Optimize Training Performance by fine-tuning</a:t>
            </a:r>
          </a:p>
          <a:p>
            <a:pPr marR="0" lvl="1"/>
            <a:r>
              <a:rPr lang="en-US" b="0" i="0" u="none" strike="noStrike" baseline="0"/>
              <a:t>Learning Rate (LR)</a:t>
            </a:r>
          </a:p>
          <a:p>
            <a:pPr marR="0" lvl="1"/>
            <a:r>
              <a:rPr lang="en-US" b="0" i="0" u="none" strike="noStrike" baseline="0"/>
              <a:t>Optimizer Choice</a:t>
            </a:r>
          </a:p>
          <a:p>
            <a:pPr marR="0" lvl="1"/>
            <a:r>
              <a:rPr lang="en-US" b="0" i="0" u="none" strike="noStrike" baseline="0"/>
              <a:t>Batch Size</a:t>
            </a:r>
          </a:p>
        </p:txBody>
      </p:sp>
    </p:spTree>
    <p:extLst>
      <p:ext uri="{BB962C8B-B14F-4D97-AF65-F5344CB8AC3E}">
        <p14:creationId xmlns:p14="http://schemas.microsoft.com/office/powerpoint/2010/main" val="209000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B752BAB-06D2-2F59-57B9-FD899D8D68E6}"/>
              </a:ext>
            </a:extLst>
          </p:cNvPr>
          <p:cNvSpPr>
            <a:spLocks noGrp="1"/>
          </p:cNvSpPr>
          <p:nvPr>
            <p:ph type="title"/>
          </p:nvPr>
        </p:nvSpPr>
        <p:spPr>
          <a:xfrm>
            <a:off x="5116783" y="516835"/>
            <a:ext cx="5977937" cy="1666501"/>
          </a:xfrm>
        </p:spPr>
        <p:txBody>
          <a:bodyPr vert="horz" lIns="91440" tIns="45720" rIns="91440" bIns="45720" rtlCol="0" anchor="b">
            <a:normAutofit/>
          </a:bodyPr>
          <a:lstStyle/>
          <a:p>
            <a:pPr marR="0"/>
            <a:r>
              <a:rPr lang="en-US" sz="4000" b="0" i="0" u="none" strike="noStrike">
                <a:solidFill>
                  <a:srgbClr val="FFFFFF"/>
                </a:solidFill>
              </a:rPr>
              <a:t>Optimization &amp; Training Strategy – Debjani Sarma</a:t>
            </a:r>
          </a:p>
        </p:txBody>
      </p:sp>
      <p:pic>
        <p:nvPicPr>
          <p:cNvPr id="5" name="Picture 4" descr="Wooden block pieces">
            <a:extLst>
              <a:ext uri="{FF2B5EF4-FFF2-40B4-BE49-F238E27FC236}">
                <a16:creationId xmlns:a16="http://schemas.microsoft.com/office/drawing/2014/main" id="{50560B29-F5A7-94DD-155D-B26913CFC89B}"/>
              </a:ext>
            </a:extLst>
          </p:cNvPr>
          <p:cNvPicPr>
            <a:picLocks noChangeAspect="1"/>
          </p:cNvPicPr>
          <p:nvPr/>
        </p:nvPicPr>
        <p:blipFill>
          <a:blip r:embed="rId2"/>
          <a:srcRect l="17461" r="44973"/>
          <a:stretch/>
        </p:blipFill>
        <p:spPr>
          <a:xfrm>
            <a:off x="20" y="10"/>
            <a:ext cx="4580077" cy="6857990"/>
          </a:xfrm>
          <a:prstGeom prst="rect">
            <a:avLst/>
          </a:prstGeom>
        </p:spPr>
      </p:pic>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07E6B51-EE52-4B71-41B6-DA72FB5F1D71}"/>
              </a:ext>
            </a:extLst>
          </p:cNvPr>
          <p:cNvSpPr>
            <a:spLocks noGrp="1"/>
          </p:cNvSpPr>
          <p:nvPr>
            <p:ph type="body" idx="1"/>
          </p:nvPr>
        </p:nvSpPr>
        <p:spPr>
          <a:xfrm>
            <a:off x="5116784" y="2546224"/>
            <a:ext cx="5977938" cy="3342747"/>
          </a:xfrm>
        </p:spPr>
        <p:txBody>
          <a:bodyPr vert="horz" lIns="0" tIns="45720" rIns="0" bIns="45720" rtlCol="0">
            <a:normAutofit/>
          </a:bodyPr>
          <a:lstStyle/>
          <a:p>
            <a:pPr marR="0" lvl="0"/>
            <a:r>
              <a:rPr lang="en-US" sz="1800" b="0" i="0" u="none" strike="noStrike" baseline="0" dirty="0">
                <a:solidFill>
                  <a:srgbClr val="FFFFFF"/>
                </a:solidFill>
              </a:rPr>
              <a:t>Base Model Selection</a:t>
            </a:r>
          </a:p>
          <a:p>
            <a:pPr marR="0" lvl="1"/>
            <a:r>
              <a:rPr lang="en-US" b="0" i="0" u="none" strike="noStrike" baseline="0" dirty="0">
                <a:solidFill>
                  <a:srgbClr val="FFFFFF"/>
                </a:solidFill>
              </a:rPr>
              <a:t>This refined model will consist of:</a:t>
            </a:r>
          </a:p>
          <a:p>
            <a:pPr marR="0" lvl="2"/>
            <a:r>
              <a:rPr lang="en-US" sz="1800" b="1" i="1" u="none" strike="noStrike" baseline="0" dirty="0">
                <a:solidFill>
                  <a:srgbClr val="FFFFFF"/>
                </a:solidFill>
              </a:rPr>
              <a:t>Best CNN architecture from Prince</a:t>
            </a:r>
            <a:r>
              <a:rPr lang="en-US" sz="1800" b="0" i="1" u="none" strike="noStrike" baseline="0" dirty="0">
                <a:solidFill>
                  <a:srgbClr val="FFFFFF"/>
                </a:solidFill>
              </a:rPr>
              <a:t> (Leaky </a:t>
            </a:r>
            <a:r>
              <a:rPr lang="en-US" sz="1800" b="0" i="1" u="none" strike="noStrike" baseline="0" dirty="0" err="1">
                <a:solidFill>
                  <a:srgbClr val="FFFFFF"/>
                </a:solidFill>
              </a:rPr>
              <a:t>ReLU</a:t>
            </a:r>
            <a:r>
              <a:rPr lang="en-US" sz="1800" b="0" i="1" u="none" strike="noStrike" baseline="0" dirty="0">
                <a:solidFill>
                  <a:srgbClr val="FFFFFF"/>
                </a:solidFill>
              </a:rPr>
              <a:t>, Avg Pooling, Xavier Init)</a:t>
            </a:r>
            <a:br>
              <a:rPr lang="en-US" sz="1800" b="0" i="1" u="none" strike="noStrike" baseline="0" dirty="0">
                <a:solidFill>
                  <a:srgbClr val="FFFFFF"/>
                </a:solidFill>
              </a:rPr>
            </a:br>
            <a:r>
              <a:rPr lang="en-US" sz="1800" b="1" i="1" u="none" strike="noStrike" baseline="0" dirty="0">
                <a:solidFill>
                  <a:srgbClr val="FFFFFF"/>
                </a:solidFill>
              </a:rPr>
              <a:t>Best regularization setup from Kathryn (Model 1)</a:t>
            </a:r>
            <a:r>
              <a:rPr lang="en-US" sz="1800" b="0" i="1" u="none" strike="noStrike" baseline="0" dirty="0">
                <a:solidFill>
                  <a:srgbClr val="FFFFFF"/>
                </a:solidFill>
              </a:rPr>
              <a:t> (Dropout 0.3, No Weight Decay, No Batch Norm)</a:t>
            </a:r>
          </a:p>
          <a:p>
            <a:pPr marR="0" lvl="1"/>
            <a:r>
              <a:rPr lang="en-US" b="0" i="0" u="none" strike="noStrike" baseline="0" dirty="0">
                <a:solidFill>
                  <a:srgbClr val="FFFFFF"/>
                </a:solidFill>
              </a:rPr>
              <a:t>This means we are </a:t>
            </a:r>
            <a:r>
              <a:rPr lang="en-US" b="1" i="0" u="none" strike="noStrike" baseline="0" dirty="0">
                <a:solidFill>
                  <a:srgbClr val="FFFFFF"/>
                </a:solidFill>
              </a:rPr>
              <a:t>only optimizing training strategy</a:t>
            </a:r>
            <a:r>
              <a:rPr lang="en-US" b="0" i="0" u="none" strike="noStrike" baseline="0" dirty="0">
                <a:solidFill>
                  <a:srgbClr val="FFFFFF"/>
                </a:solidFill>
              </a:rPr>
              <a:t> now.</a:t>
            </a:r>
          </a:p>
        </p:txBody>
      </p:sp>
    </p:spTree>
    <p:extLst>
      <p:ext uri="{BB962C8B-B14F-4D97-AF65-F5344CB8AC3E}">
        <p14:creationId xmlns:p14="http://schemas.microsoft.com/office/powerpoint/2010/main" val="206541442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D6D7E-047B-EF2B-36BF-A8EF45D9BA22}"/>
              </a:ext>
            </a:extLst>
          </p:cNvPr>
          <p:cNvSpPr>
            <a:spLocks noGrp="1"/>
          </p:cNvSpPr>
          <p:nvPr>
            <p:ph type="title"/>
          </p:nvPr>
        </p:nvSpPr>
        <p:spPr>
          <a:xfrm>
            <a:off x="5172074" y="286603"/>
            <a:ext cx="5983605" cy="1450757"/>
          </a:xfrm>
        </p:spPr>
        <p:txBody>
          <a:bodyPr vert="horz" lIns="91440" tIns="45720" rIns="91440" bIns="45720" rtlCol="0" anchor="b">
            <a:normAutofit/>
          </a:bodyPr>
          <a:lstStyle/>
          <a:p>
            <a:pPr marR="0"/>
            <a:r>
              <a:rPr lang="en-US" sz="4400" b="0" i="0" u="none" strike="noStrike"/>
              <a:t>Optimization &amp; Training Strategy – Debjani Sarma</a:t>
            </a:r>
          </a:p>
        </p:txBody>
      </p:sp>
      <p:pic>
        <p:nvPicPr>
          <p:cNvPr id="5" name="Picture 4" descr="Spheres in balance">
            <a:extLst>
              <a:ext uri="{FF2B5EF4-FFF2-40B4-BE49-F238E27FC236}">
                <a16:creationId xmlns:a16="http://schemas.microsoft.com/office/drawing/2014/main" id="{F7AA9065-CFA2-3D35-E009-682099FE27ED}"/>
              </a:ext>
            </a:extLst>
          </p:cNvPr>
          <p:cNvPicPr>
            <a:picLocks noChangeAspect="1"/>
          </p:cNvPicPr>
          <p:nvPr/>
        </p:nvPicPr>
        <p:blipFill>
          <a:blip r:embed="rId3"/>
          <a:srcRect l="22886" r="31868" b="-1"/>
          <a:stretch/>
        </p:blipFill>
        <p:spPr>
          <a:xfrm>
            <a:off x="20" y="10"/>
            <a:ext cx="4580077" cy="6857990"/>
          </a:xfrm>
          <a:prstGeom prst="rect">
            <a:avLst/>
          </a:prstGeom>
        </p:spPr>
      </p:pic>
      <p:cxnSp>
        <p:nvCxnSpPr>
          <p:cNvPr id="15" name="Straight Connector 14">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CA23AB3-92CC-71BF-C74B-C98AA5A8DDF1}"/>
              </a:ext>
            </a:extLst>
          </p:cNvPr>
          <p:cNvSpPr>
            <a:spLocks noGrp="1"/>
          </p:cNvSpPr>
          <p:nvPr>
            <p:ph type="body" idx="1"/>
          </p:nvPr>
        </p:nvSpPr>
        <p:spPr>
          <a:xfrm>
            <a:off x="4995333" y="2108201"/>
            <a:ext cx="6316133" cy="3733798"/>
          </a:xfrm>
        </p:spPr>
        <p:txBody>
          <a:bodyPr vert="horz" lIns="0" tIns="45720" rIns="0" bIns="45720" rtlCol="0">
            <a:noAutofit/>
          </a:bodyPr>
          <a:lstStyle/>
          <a:p>
            <a:pPr marR="0" lvl="0">
              <a:lnSpc>
                <a:spcPct val="90000"/>
              </a:lnSpc>
            </a:pPr>
            <a:r>
              <a:rPr lang="en-US" sz="1400" b="1" i="0" u="none" strike="noStrike" baseline="0" dirty="0"/>
              <a:t>Tuning Choices:</a:t>
            </a:r>
          </a:p>
          <a:p>
            <a:pPr marR="0" lvl="1">
              <a:lnSpc>
                <a:spcPct val="90000"/>
              </a:lnSpc>
            </a:pPr>
            <a:r>
              <a:rPr lang="en-US" sz="1400" b="1" i="0" u="none" strike="noStrike" baseline="0" dirty="0"/>
              <a:t>Learning Rate (LR)</a:t>
            </a:r>
          </a:p>
          <a:p>
            <a:pPr marR="0" lvl="2">
              <a:lnSpc>
                <a:spcPct val="90000"/>
              </a:lnSpc>
            </a:pPr>
            <a:r>
              <a:rPr lang="en-US" dirty="0"/>
              <a:t>Controls step size during weight updates.</a:t>
            </a:r>
          </a:p>
          <a:p>
            <a:pPr marR="0" lvl="3">
              <a:lnSpc>
                <a:spcPct val="90000"/>
              </a:lnSpc>
            </a:pPr>
            <a:r>
              <a:rPr lang="en-US" b="1" u="none" strike="noStrike" baseline="0" dirty="0"/>
              <a:t>0.001</a:t>
            </a:r>
            <a:r>
              <a:rPr lang="en-US" b="0" u="none" strike="noStrike" baseline="0" dirty="0"/>
              <a:t> (default, standard step size) vs </a:t>
            </a:r>
            <a:r>
              <a:rPr lang="en-US" b="1" u="none" strike="noStrike" baseline="0" dirty="0"/>
              <a:t>0.0005</a:t>
            </a:r>
            <a:r>
              <a:rPr lang="en-US" b="0" u="none" strike="noStrike" baseline="0" dirty="0"/>
              <a:t> (smaller steps, may improve stability)</a:t>
            </a:r>
          </a:p>
          <a:p>
            <a:pPr marR="0" lvl="1">
              <a:lnSpc>
                <a:spcPct val="90000"/>
              </a:lnSpc>
            </a:pPr>
            <a:r>
              <a:rPr lang="en-US" sz="1400" b="1" i="0" u="none" strike="noStrike" baseline="0" dirty="0"/>
              <a:t>Optimizer Choice</a:t>
            </a:r>
          </a:p>
          <a:p>
            <a:pPr marR="0" lvl="2">
              <a:lnSpc>
                <a:spcPct val="90000"/>
              </a:lnSpc>
            </a:pPr>
            <a:r>
              <a:rPr lang="en-US" b="0" i="1" u="none" strike="noStrike" baseline="0" dirty="0"/>
              <a:t>Determines how gradients are used to update model weights.</a:t>
            </a:r>
          </a:p>
          <a:p>
            <a:pPr marR="0" lvl="3">
              <a:lnSpc>
                <a:spcPct val="90000"/>
              </a:lnSpc>
            </a:pPr>
            <a:r>
              <a:rPr lang="en-US" b="1" i="0" u="none" strike="noStrike" baseline="0" dirty="0"/>
              <a:t>Adam</a:t>
            </a:r>
            <a:r>
              <a:rPr lang="en-US" b="0" i="0" u="none" strike="noStrike" baseline="0" dirty="0"/>
              <a:t> (adaptive learning, faster convergence) vs </a:t>
            </a:r>
            <a:r>
              <a:rPr lang="en-US" b="1" i="0" u="none" strike="noStrike" baseline="0" dirty="0"/>
              <a:t>SGD</a:t>
            </a:r>
            <a:r>
              <a:rPr lang="en-US" b="0" i="0" u="none" strike="noStrike" baseline="0" dirty="0"/>
              <a:t> (traditional optimizer, better generalization)</a:t>
            </a:r>
          </a:p>
          <a:p>
            <a:pPr marR="0" lvl="1">
              <a:lnSpc>
                <a:spcPct val="90000"/>
              </a:lnSpc>
            </a:pPr>
            <a:r>
              <a:rPr lang="en-US" sz="1400" b="1" i="0" u="none" strike="noStrike" baseline="0" dirty="0"/>
              <a:t>Batch Size</a:t>
            </a:r>
          </a:p>
          <a:p>
            <a:pPr marR="0" lvl="2">
              <a:lnSpc>
                <a:spcPct val="90000"/>
              </a:lnSpc>
            </a:pPr>
            <a:r>
              <a:rPr lang="en-US" b="0" i="1" u="none" strike="noStrike" baseline="0" dirty="0"/>
              <a:t>Defines how many images the model processes before updating weights.</a:t>
            </a:r>
          </a:p>
          <a:p>
            <a:pPr marR="0" lvl="3">
              <a:lnSpc>
                <a:spcPct val="90000"/>
              </a:lnSpc>
            </a:pPr>
            <a:r>
              <a:rPr lang="en-US" b="1" i="0" u="none" strike="noStrike" baseline="0" dirty="0"/>
              <a:t>32</a:t>
            </a:r>
            <a:r>
              <a:rPr lang="en-US" b="0" i="0" u="none" strike="noStrike" baseline="0" dirty="0"/>
              <a:t> (default, balanced approach) vs </a:t>
            </a:r>
            <a:r>
              <a:rPr lang="en-US" b="1" i="0" u="none" strike="noStrike" baseline="0" dirty="0"/>
              <a:t>64</a:t>
            </a:r>
            <a:r>
              <a:rPr lang="en-US" b="0" i="0" u="none" strike="noStrike" baseline="0" dirty="0"/>
              <a:t> (larger, potentially speeds up training)</a:t>
            </a:r>
          </a:p>
        </p:txBody>
      </p:sp>
    </p:spTree>
    <p:extLst>
      <p:ext uri="{BB962C8B-B14F-4D97-AF65-F5344CB8AC3E}">
        <p14:creationId xmlns:p14="http://schemas.microsoft.com/office/powerpoint/2010/main" val="2911090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5BAC8-99DD-355F-B55B-6F40535C1152}"/>
              </a:ext>
            </a:extLst>
          </p:cNvPr>
          <p:cNvSpPr>
            <a:spLocks noGrp="1"/>
          </p:cNvSpPr>
          <p:nvPr>
            <p:ph type="title"/>
          </p:nvPr>
        </p:nvSpPr>
        <p:spPr>
          <a:xfrm>
            <a:off x="1036320" y="286603"/>
            <a:ext cx="10058400" cy="1450757"/>
          </a:xfrm>
        </p:spPr>
        <p:txBody>
          <a:bodyPr vert="horz" lIns="91440" tIns="45720" rIns="91440" bIns="45720" rtlCol="0" anchor="b">
            <a:normAutofit/>
          </a:bodyPr>
          <a:lstStyle/>
          <a:p>
            <a:pPr marR="0"/>
            <a:r>
              <a:rPr lang="en-US" b="0" i="0" u="none" strike="noStrike" dirty="0"/>
              <a:t>Optimization &amp; Training Strategy – Debjani Sarma</a:t>
            </a:r>
          </a:p>
        </p:txBody>
      </p:sp>
      <p:cxnSp>
        <p:nvCxnSpPr>
          <p:cNvPr id="16" name="Straight Connector 15">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8657D9B-4020-4F12-7F4B-9932852A9743}"/>
              </a:ext>
            </a:extLst>
          </p:cNvPr>
          <p:cNvSpPr>
            <a:spLocks noGrp="1"/>
          </p:cNvSpPr>
          <p:nvPr>
            <p:ph type="body" idx="1"/>
          </p:nvPr>
        </p:nvSpPr>
        <p:spPr>
          <a:xfrm>
            <a:off x="1036319" y="1911248"/>
            <a:ext cx="10554547" cy="4224866"/>
          </a:xfrm>
        </p:spPr>
        <p:txBody>
          <a:bodyPr vert="horz" lIns="0" tIns="45720" rIns="0" bIns="45720" rtlCol="0">
            <a:normAutofit/>
          </a:bodyPr>
          <a:lstStyle/>
          <a:p>
            <a:pPr marR="0" lvl="0">
              <a:lnSpc>
                <a:spcPct val="90000"/>
              </a:lnSpc>
            </a:pPr>
            <a:r>
              <a:rPr lang="en-US" sz="1800" b="1" i="0" u="none" strike="noStrike" baseline="0" dirty="0"/>
              <a:t>Pros &amp; Cons of Approach</a:t>
            </a:r>
          </a:p>
          <a:p>
            <a:pPr marR="0" lvl="0">
              <a:lnSpc>
                <a:spcPct val="90000"/>
              </a:lnSpc>
            </a:pPr>
            <a:endParaRPr lang="en-US" sz="1800" b="0" i="0" u="none" strike="noStrike" baseline="0" dirty="0"/>
          </a:p>
          <a:p>
            <a:pPr marR="0" lvl="0">
              <a:lnSpc>
                <a:spcPct val="90000"/>
              </a:lnSpc>
            </a:pPr>
            <a:endParaRPr lang="en-US" sz="1800" dirty="0"/>
          </a:p>
          <a:p>
            <a:pPr marR="0" lvl="0">
              <a:lnSpc>
                <a:spcPct val="90000"/>
              </a:lnSpc>
            </a:pPr>
            <a:endParaRPr lang="en-US" sz="1800" b="0" i="0" u="none" strike="noStrike" baseline="0" dirty="0"/>
          </a:p>
          <a:p>
            <a:pPr marR="0" lvl="0">
              <a:lnSpc>
                <a:spcPct val="90000"/>
              </a:lnSpc>
            </a:pPr>
            <a:endParaRPr lang="en-US" sz="1800" dirty="0"/>
          </a:p>
          <a:p>
            <a:pPr marR="0" lvl="0">
              <a:lnSpc>
                <a:spcPct val="90000"/>
              </a:lnSpc>
            </a:pPr>
            <a:endParaRPr lang="en-US" sz="1800" b="0" i="0" u="none" strike="noStrike" baseline="0" dirty="0"/>
          </a:p>
          <a:p>
            <a:pPr marR="0" lvl="0">
              <a:lnSpc>
                <a:spcPct val="90000"/>
              </a:lnSpc>
            </a:pPr>
            <a:endParaRPr lang="en-US" sz="1800" dirty="0"/>
          </a:p>
        </p:txBody>
      </p:sp>
      <p:sp>
        <p:nvSpPr>
          <p:cNvPr id="18" name="Rectangle 17">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F1EB2580-81C9-2F17-38E6-653DE00360AB}"/>
              </a:ext>
            </a:extLst>
          </p:cNvPr>
          <p:cNvPicPr>
            <a:picLocks noChangeAspect="1"/>
          </p:cNvPicPr>
          <p:nvPr/>
        </p:nvPicPr>
        <p:blipFill>
          <a:blip r:embed="rId3"/>
          <a:stretch>
            <a:fillRect/>
          </a:stretch>
        </p:blipFill>
        <p:spPr>
          <a:xfrm>
            <a:off x="6675120" y="4873693"/>
            <a:ext cx="3830474" cy="986347"/>
          </a:xfrm>
          <a:prstGeom prst="rect">
            <a:avLst/>
          </a:prstGeom>
        </p:spPr>
      </p:pic>
      <p:sp>
        <p:nvSpPr>
          <p:cNvPr id="9" name="TextBox 8">
            <a:extLst>
              <a:ext uri="{FF2B5EF4-FFF2-40B4-BE49-F238E27FC236}">
                <a16:creationId xmlns:a16="http://schemas.microsoft.com/office/drawing/2014/main" id="{E60AB9F3-7A97-CE9E-D98A-596BB5EDD9A3}"/>
              </a:ext>
            </a:extLst>
          </p:cNvPr>
          <p:cNvSpPr txBox="1"/>
          <p:nvPr/>
        </p:nvSpPr>
        <p:spPr>
          <a:xfrm>
            <a:off x="1036320" y="4946752"/>
            <a:ext cx="4842933" cy="840230"/>
          </a:xfrm>
          <a:prstGeom prst="rect">
            <a:avLst/>
          </a:prstGeom>
          <a:noFill/>
        </p:spPr>
        <p:txBody>
          <a:bodyPr wrap="square">
            <a:spAutoFit/>
          </a:bodyPr>
          <a:lstStyle/>
          <a:p>
            <a:pPr marR="0" lvl="0">
              <a:lnSpc>
                <a:spcPct val="90000"/>
              </a:lnSpc>
            </a:pPr>
            <a:r>
              <a:rPr lang="en-US" sz="1800" b="0" i="0" u="none" strike="noStrike" baseline="0" dirty="0"/>
              <a:t>End Goal</a:t>
            </a:r>
            <a:r>
              <a:rPr lang="en-US" sz="1800" dirty="0"/>
              <a:t>: </a:t>
            </a:r>
            <a:r>
              <a:rPr lang="en-US" sz="1800" b="0" i="0" u="none" strike="noStrike" baseline="0" dirty="0"/>
              <a:t>To find the best training configuration that results in</a:t>
            </a:r>
            <a:r>
              <a:rPr lang="en-US" sz="1800" b="1" i="0" u="none" strike="noStrike" baseline="0" dirty="0"/>
              <a:t> fast convergence</a:t>
            </a:r>
            <a:r>
              <a:rPr lang="en-US" sz="1800" b="0" i="0" u="none" strike="noStrike" baseline="0" dirty="0"/>
              <a:t>, </a:t>
            </a:r>
            <a:r>
              <a:rPr lang="en-US" sz="1800" b="1" i="0" u="none" strike="noStrike" baseline="0" dirty="0"/>
              <a:t>stable training</a:t>
            </a:r>
            <a:r>
              <a:rPr lang="en-US" sz="1800" b="0" i="0" u="none" strike="noStrike" baseline="0" dirty="0"/>
              <a:t>, and </a:t>
            </a:r>
            <a:r>
              <a:rPr lang="en-US" sz="1800" b="1" i="0" u="none" strike="noStrike" baseline="0" dirty="0"/>
              <a:t>improved performance</a:t>
            </a:r>
            <a:r>
              <a:rPr lang="en-US" sz="1800" b="0" i="0" u="none" strike="noStrike" baseline="0" dirty="0"/>
              <a:t>.</a:t>
            </a:r>
          </a:p>
        </p:txBody>
      </p:sp>
      <p:graphicFrame>
        <p:nvGraphicFramePr>
          <p:cNvPr id="11" name="Table 10">
            <a:extLst>
              <a:ext uri="{FF2B5EF4-FFF2-40B4-BE49-F238E27FC236}">
                <a16:creationId xmlns:a16="http://schemas.microsoft.com/office/drawing/2014/main" id="{6134038C-100A-D427-6FE0-403EFEB811B4}"/>
              </a:ext>
            </a:extLst>
          </p:cNvPr>
          <p:cNvGraphicFramePr>
            <a:graphicFrameLocks noGrp="1"/>
          </p:cNvGraphicFramePr>
          <p:nvPr>
            <p:extLst>
              <p:ext uri="{D42A27DB-BD31-4B8C-83A1-F6EECF244321}">
                <p14:modId xmlns:p14="http://schemas.microsoft.com/office/powerpoint/2010/main" val="2227266327"/>
              </p:ext>
            </p:extLst>
          </p:nvPr>
        </p:nvGraphicFramePr>
        <p:xfrm>
          <a:off x="1193532" y="2300593"/>
          <a:ext cx="9406734" cy="2256814"/>
        </p:xfrm>
        <a:graphic>
          <a:graphicData uri="http://schemas.openxmlformats.org/drawingml/2006/table">
            <a:tbl>
              <a:tblPr firstRow="1" bandRow="1">
                <a:tableStyleId>{BC89EF96-8CEA-46FF-86C4-4CE0E7609802}</a:tableStyleId>
              </a:tblPr>
              <a:tblGrid>
                <a:gridCol w="3135578">
                  <a:extLst>
                    <a:ext uri="{9D8B030D-6E8A-4147-A177-3AD203B41FA5}">
                      <a16:colId xmlns:a16="http://schemas.microsoft.com/office/drawing/2014/main" val="2762828479"/>
                    </a:ext>
                  </a:extLst>
                </a:gridCol>
                <a:gridCol w="3135578">
                  <a:extLst>
                    <a:ext uri="{9D8B030D-6E8A-4147-A177-3AD203B41FA5}">
                      <a16:colId xmlns:a16="http://schemas.microsoft.com/office/drawing/2014/main" val="317737300"/>
                    </a:ext>
                  </a:extLst>
                </a:gridCol>
                <a:gridCol w="3135578">
                  <a:extLst>
                    <a:ext uri="{9D8B030D-6E8A-4147-A177-3AD203B41FA5}">
                      <a16:colId xmlns:a16="http://schemas.microsoft.com/office/drawing/2014/main" val="1873765792"/>
                    </a:ext>
                  </a:extLst>
                </a:gridCol>
              </a:tblGrid>
              <a:tr h="441909">
                <a:tc>
                  <a:txBody>
                    <a:bodyPr/>
                    <a:lstStyle/>
                    <a:p>
                      <a:r>
                        <a:rPr lang="en-US" sz="1600" b="1"/>
                        <a:t>Strategy</a:t>
                      </a:r>
                      <a:endParaRPr lang="en-US" sz="1600"/>
                    </a:p>
                  </a:txBody>
                  <a:tcPr anchor="ctr"/>
                </a:tc>
                <a:tc>
                  <a:txBody>
                    <a:bodyPr/>
                    <a:lstStyle/>
                    <a:p>
                      <a:r>
                        <a:rPr lang="en-US" sz="1600" dirty="0"/>
                        <a:t>Pros</a:t>
                      </a:r>
                    </a:p>
                  </a:txBody>
                  <a:tcPr anchor="ctr"/>
                </a:tc>
                <a:tc>
                  <a:txBody>
                    <a:bodyPr/>
                    <a:lstStyle/>
                    <a:p>
                      <a:r>
                        <a:rPr lang="en-US" sz="1600" dirty="0"/>
                        <a:t>Cons</a:t>
                      </a:r>
                    </a:p>
                  </a:txBody>
                  <a:tcPr anchor="ctr"/>
                </a:tc>
                <a:extLst>
                  <a:ext uri="{0D108BD9-81ED-4DB2-BD59-A6C34878D82A}">
                    <a16:rowId xmlns:a16="http://schemas.microsoft.com/office/drawing/2014/main" val="4052098724"/>
                  </a:ext>
                </a:extLst>
              </a:tr>
              <a:tr h="393972">
                <a:tc>
                  <a:txBody>
                    <a:bodyPr/>
                    <a:lstStyle/>
                    <a:p>
                      <a:r>
                        <a:rPr lang="en-US" sz="1600" dirty="0"/>
                        <a:t>Smaller Learning Rate (0.0005)</a:t>
                      </a:r>
                    </a:p>
                  </a:txBody>
                  <a:tcPr/>
                </a:tc>
                <a:tc>
                  <a:txBody>
                    <a:bodyPr/>
                    <a:lstStyle/>
                    <a:p>
                      <a:r>
                        <a:rPr lang="en-US" sz="1600" dirty="0"/>
                        <a:t>More stable updates</a:t>
                      </a:r>
                    </a:p>
                  </a:txBody>
                  <a:tcPr/>
                </a:tc>
                <a:tc>
                  <a:txBody>
                    <a:bodyPr/>
                    <a:lstStyle/>
                    <a:p>
                      <a:r>
                        <a:rPr lang="en-US" sz="1600" dirty="0"/>
                        <a:t>Slower convergence</a:t>
                      </a:r>
                    </a:p>
                  </a:txBody>
                  <a:tcPr/>
                </a:tc>
                <a:extLst>
                  <a:ext uri="{0D108BD9-81ED-4DB2-BD59-A6C34878D82A}">
                    <a16:rowId xmlns:a16="http://schemas.microsoft.com/office/drawing/2014/main" val="3404269943"/>
                  </a:ext>
                </a:extLst>
              </a:tr>
              <a:tr h="399904">
                <a:tc>
                  <a:txBody>
                    <a:bodyPr/>
                    <a:lstStyle/>
                    <a:p>
                      <a:r>
                        <a:rPr lang="en-US" sz="1600" dirty="0"/>
                        <a:t>Adam Optimizer</a:t>
                      </a:r>
                    </a:p>
                  </a:txBody>
                  <a:tcPr/>
                </a:tc>
                <a:tc>
                  <a:txBody>
                    <a:bodyPr/>
                    <a:lstStyle/>
                    <a:p>
                      <a:r>
                        <a:rPr lang="en-US" sz="1600" dirty="0"/>
                        <a:t>Fast convergence</a:t>
                      </a:r>
                    </a:p>
                  </a:txBody>
                  <a:tcPr/>
                </a:tc>
                <a:tc>
                  <a:txBody>
                    <a:bodyPr/>
                    <a:lstStyle/>
                    <a:p>
                      <a:r>
                        <a:rPr lang="en-US" sz="1600" dirty="0"/>
                        <a:t>May overfit</a:t>
                      </a:r>
                    </a:p>
                  </a:txBody>
                  <a:tcPr/>
                </a:tc>
                <a:extLst>
                  <a:ext uri="{0D108BD9-81ED-4DB2-BD59-A6C34878D82A}">
                    <a16:rowId xmlns:a16="http://schemas.microsoft.com/office/drawing/2014/main" val="1448552589"/>
                  </a:ext>
                </a:extLst>
              </a:tr>
              <a:tr h="558233">
                <a:tc>
                  <a:txBody>
                    <a:bodyPr/>
                    <a:lstStyle/>
                    <a:p>
                      <a:r>
                        <a:rPr lang="en-US" sz="1600" dirty="0"/>
                        <a:t>SGD Optimizer</a:t>
                      </a:r>
                    </a:p>
                  </a:txBody>
                  <a:tcPr/>
                </a:tc>
                <a:tc>
                  <a:txBody>
                    <a:bodyPr/>
                    <a:lstStyle/>
                    <a:p>
                      <a:r>
                        <a:rPr lang="en-US" sz="1600" dirty="0"/>
                        <a:t>Better generalization</a:t>
                      </a:r>
                    </a:p>
                  </a:txBody>
                  <a:tcPr anchor="ctr"/>
                </a:tc>
                <a:tc>
                  <a:txBody>
                    <a:bodyPr/>
                    <a:lstStyle/>
                    <a:p>
                      <a:r>
                        <a:rPr lang="en-US" sz="1600" dirty="0"/>
                        <a:t>May require additional tuning (</a:t>
                      </a:r>
                      <a:r>
                        <a:rPr lang="en-US" sz="1600" b="0" i="0" u="none" strike="noStrike" baseline="0" dirty="0"/>
                        <a:t>momentum, LR scheduling)</a:t>
                      </a:r>
                      <a:endParaRPr lang="en-US" sz="1600" i="0" dirty="0"/>
                    </a:p>
                  </a:txBody>
                  <a:tcPr/>
                </a:tc>
                <a:extLst>
                  <a:ext uri="{0D108BD9-81ED-4DB2-BD59-A6C34878D82A}">
                    <a16:rowId xmlns:a16="http://schemas.microsoft.com/office/drawing/2014/main" val="2820235545"/>
                  </a:ext>
                </a:extLst>
              </a:tr>
              <a:tr h="441909">
                <a:tc>
                  <a:txBody>
                    <a:bodyPr/>
                    <a:lstStyle/>
                    <a:p>
                      <a:r>
                        <a:rPr lang="en-US" sz="1600" dirty="0"/>
                        <a:t>Larger Batch Size (64)</a:t>
                      </a:r>
                    </a:p>
                  </a:txBody>
                  <a:tcPr/>
                </a:tc>
                <a:tc>
                  <a:txBody>
                    <a:bodyPr/>
                    <a:lstStyle/>
                    <a:p>
                      <a:r>
                        <a:rPr lang="en-US" sz="1600" dirty="0"/>
                        <a:t>Faster training</a:t>
                      </a:r>
                    </a:p>
                  </a:txBody>
                  <a:tcPr anchor="ctr"/>
                </a:tc>
                <a:tc>
                  <a:txBody>
                    <a:bodyPr/>
                    <a:lstStyle/>
                    <a:p>
                      <a:r>
                        <a:rPr lang="en-US" sz="1600" dirty="0"/>
                        <a:t>Higher memory usage</a:t>
                      </a:r>
                    </a:p>
                  </a:txBody>
                  <a:tcPr/>
                </a:tc>
                <a:extLst>
                  <a:ext uri="{0D108BD9-81ED-4DB2-BD59-A6C34878D82A}">
                    <a16:rowId xmlns:a16="http://schemas.microsoft.com/office/drawing/2014/main" val="336174629"/>
                  </a:ext>
                </a:extLst>
              </a:tr>
            </a:tbl>
          </a:graphicData>
        </a:graphic>
      </p:graphicFrame>
    </p:spTree>
    <p:extLst>
      <p:ext uri="{BB962C8B-B14F-4D97-AF65-F5344CB8AC3E}">
        <p14:creationId xmlns:p14="http://schemas.microsoft.com/office/powerpoint/2010/main" val="250083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1E0B-5D53-7C1F-9718-0A525E29008B}"/>
              </a:ext>
            </a:extLst>
          </p:cNvPr>
          <p:cNvSpPr>
            <a:spLocks noGrp="1"/>
          </p:cNvSpPr>
          <p:nvPr>
            <p:ph type="title"/>
          </p:nvPr>
        </p:nvSpPr>
        <p:spPr/>
        <p:txBody>
          <a:bodyPr/>
          <a:lstStyle/>
          <a:p>
            <a:r>
              <a:rPr lang="en-US" sz="4800" b="0" i="0" u="none" strike="noStrike" dirty="0"/>
              <a:t>Optimization &amp; Training Strategy (Model 1 Findings) – Debjani Sarma</a:t>
            </a:r>
            <a:endParaRPr lang="en-US" dirty="0"/>
          </a:p>
        </p:txBody>
      </p:sp>
      <p:sp>
        <p:nvSpPr>
          <p:cNvPr id="3" name="Text Placeholder 2">
            <a:extLst>
              <a:ext uri="{FF2B5EF4-FFF2-40B4-BE49-F238E27FC236}">
                <a16:creationId xmlns:a16="http://schemas.microsoft.com/office/drawing/2014/main" id="{FA665555-D9CE-3653-C0AA-7E4B58E3BA52}"/>
              </a:ext>
            </a:extLst>
          </p:cNvPr>
          <p:cNvSpPr>
            <a:spLocks noGrp="1"/>
          </p:cNvSpPr>
          <p:nvPr>
            <p:ph type="body" idx="1"/>
          </p:nvPr>
        </p:nvSpPr>
        <p:spPr/>
        <p:txBody>
          <a:bodyPr/>
          <a:lstStyle/>
          <a:p>
            <a:pPr marR="0" lvl="0">
              <a:lnSpc>
                <a:spcPct val="90000"/>
              </a:lnSpc>
            </a:pPr>
            <a:r>
              <a:rPr lang="en-US" sz="1300" b="1" i="0" u="none" strike="noStrike" baseline="0" dirty="0"/>
              <a:t>Training Performance:</a:t>
            </a:r>
          </a:p>
          <a:p>
            <a:pPr marR="0" lvl="1">
              <a:lnSpc>
                <a:spcPct val="90000"/>
              </a:lnSpc>
            </a:pPr>
            <a:r>
              <a:rPr lang="en-US" sz="1300" b="1" i="0" u="none" strike="noStrike" baseline="0" dirty="0"/>
              <a:t>Train Accuracy:</a:t>
            </a:r>
            <a:r>
              <a:rPr lang="en-US" sz="1300" b="0" i="0" u="none" strike="noStrike" baseline="0" dirty="0"/>
              <a:t> </a:t>
            </a:r>
            <a:r>
              <a:rPr lang="en-US" sz="1300" b="1" i="0" u="none" strike="noStrike" baseline="0" dirty="0"/>
              <a:t>67.3%</a:t>
            </a:r>
            <a:r>
              <a:rPr lang="en-US" sz="1300" b="0" i="0" u="none" strike="noStrike" baseline="0" dirty="0"/>
              <a:t> →  Model correctly classifies </a:t>
            </a:r>
            <a:r>
              <a:rPr lang="en-US" sz="1300" b="1" i="0" u="none" strike="noStrike" baseline="0" dirty="0"/>
              <a:t>67.3%</a:t>
            </a:r>
            <a:r>
              <a:rPr lang="en-US" sz="1300" b="0" i="0" u="none" strike="noStrike" baseline="0" dirty="0"/>
              <a:t> of training samples. </a:t>
            </a:r>
          </a:p>
          <a:p>
            <a:pPr marR="0" lvl="1">
              <a:lnSpc>
                <a:spcPct val="90000"/>
              </a:lnSpc>
            </a:pPr>
            <a:r>
              <a:rPr lang="en-US" sz="1300" b="1" i="0" u="none" strike="noStrike" baseline="0" dirty="0"/>
              <a:t>Train F1-score:</a:t>
            </a:r>
            <a:r>
              <a:rPr lang="en-US" sz="1300" b="0" i="0" u="none" strike="noStrike" baseline="0" dirty="0"/>
              <a:t> </a:t>
            </a:r>
            <a:r>
              <a:rPr lang="en-US" sz="1300" b="1" i="0" u="none" strike="noStrike" baseline="0" dirty="0"/>
              <a:t>0.67</a:t>
            </a:r>
            <a:r>
              <a:rPr lang="en-US" sz="1300" b="0" i="0" u="none" strike="noStrike" baseline="0" dirty="0"/>
              <a:t> → </a:t>
            </a:r>
            <a:r>
              <a:rPr lang="en-US" sz="1300" dirty="0"/>
              <a:t>B</a:t>
            </a:r>
            <a:r>
              <a:rPr lang="en-US" sz="1300" b="0" i="0" u="none" strike="noStrike" baseline="0" dirty="0"/>
              <a:t>alanced performance across different clothing categories.</a:t>
            </a:r>
          </a:p>
          <a:p>
            <a:pPr marR="0" lvl="1">
              <a:lnSpc>
                <a:spcPct val="90000"/>
              </a:lnSpc>
            </a:pPr>
            <a:r>
              <a:rPr lang="en-US" sz="1300" b="1" i="0" u="none" strike="noStrike" baseline="0" dirty="0"/>
              <a:t>Train Loss:</a:t>
            </a:r>
            <a:r>
              <a:rPr lang="en-US" sz="1300" b="0" i="0" u="none" strike="noStrike" baseline="0" dirty="0"/>
              <a:t> </a:t>
            </a:r>
            <a:r>
              <a:rPr lang="en-US" sz="1300" b="1" i="0" u="none" strike="noStrike" baseline="0" dirty="0"/>
              <a:t>1.00</a:t>
            </a:r>
            <a:r>
              <a:rPr lang="en-US" sz="1300" b="0" i="0" u="none" strike="noStrike" baseline="0" dirty="0"/>
              <a:t> → Relatively low</a:t>
            </a:r>
            <a:r>
              <a:rPr lang="en-US" sz="1300" dirty="0"/>
              <a:t> (</a:t>
            </a:r>
            <a:r>
              <a:rPr lang="en-US" sz="1300" b="0" i="0" u="none" strike="noStrike" baseline="0" dirty="0"/>
              <a:t>model is learning the patterns in the training data well.</a:t>
            </a:r>
          </a:p>
          <a:p>
            <a:pPr marR="0" lvl="0">
              <a:lnSpc>
                <a:spcPct val="90000"/>
              </a:lnSpc>
            </a:pPr>
            <a:r>
              <a:rPr lang="en-US" sz="1300" b="1" i="0" u="none" strike="noStrike" baseline="0" dirty="0"/>
              <a:t>Validation Performance:</a:t>
            </a:r>
          </a:p>
          <a:p>
            <a:pPr marR="0" lvl="1">
              <a:lnSpc>
                <a:spcPct val="90000"/>
              </a:lnSpc>
            </a:pPr>
            <a:r>
              <a:rPr lang="en-US" sz="1300" b="1" i="0" u="none" strike="noStrike" baseline="0" dirty="0"/>
              <a:t>Validation Accuracy:</a:t>
            </a:r>
            <a:r>
              <a:rPr lang="en-US" sz="1300" b="0" i="0" u="none" strike="noStrike" baseline="0" dirty="0"/>
              <a:t> </a:t>
            </a:r>
            <a:r>
              <a:rPr lang="en-US" sz="1300" b="1" i="0" u="none" strike="noStrike" baseline="0" dirty="0"/>
              <a:t>53.1%</a:t>
            </a:r>
            <a:r>
              <a:rPr lang="en-US" sz="1300" b="0" i="0" u="none" strike="noStrike" baseline="0" dirty="0"/>
              <a:t> → </a:t>
            </a:r>
            <a:r>
              <a:rPr lang="en-US" sz="1300" dirty="0"/>
              <a:t>L</a:t>
            </a:r>
            <a:r>
              <a:rPr lang="en-US" sz="1300" b="0" i="0" u="none" strike="noStrike" baseline="0" dirty="0"/>
              <a:t>ower than the training accuracy, which may indicate </a:t>
            </a:r>
            <a:r>
              <a:rPr lang="en-US" sz="1300" b="1" i="0" u="none" strike="noStrike" baseline="0" dirty="0"/>
              <a:t>overfitting</a:t>
            </a:r>
            <a:r>
              <a:rPr lang="en-US" sz="1300" b="0" i="0" u="none" strike="noStrike" baseline="0" dirty="0"/>
              <a:t>. </a:t>
            </a:r>
          </a:p>
          <a:p>
            <a:pPr marR="0" lvl="1">
              <a:lnSpc>
                <a:spcPct val="90000"/>
              </a:lnSpc>
            </a:pPr>
            <a:r>
              <a:rPr lang="en-US" sz="1300" b="1" i="0" u="none" strike="noStrike" baseline="0" dirty="0"/>
              <a:t>Validation F1-score:</a:t>
            </a:r>
            <a:r>
              <a:rPr lang="en-US" sz="1300" b="0" i="0" u="none" strike="noStrike" baseline="0" dirty="0"/>
              <a:t> </a:t>
            </a:r>
            <a:r>
              <a:rPr lang="en-US" sz="1300" b="1" i="0" u="none" strike="noStrike" baseline="0" dirty="0"/>
              <a:t>0.53</a:t>
            </a:r>
            <a:r>
              <a:rPr lang="en-US" sz="1300" b="0" i="0" u="none" strike="noStrike" baseline="0" dirty="0"/>
              <a:t> → </a:t>
            </a:r>
            <a:r>
              <a:rPr lang="en-US" sz="1300" dirty="0"/>
              <a:t>M</a:t>
            </a:r>
            <a:r>
              <a:rPr lang="en-US" sz="1300" b="0" i="0" u="none" strike="noStrike" baseline="0" dirty="0"/>
              <a:t>odel struggles to maintain balanced classification across all categories in the validation set. </a:t>
            </a:r>
          </a:p>
          <a:p>
            <a:pPr marR="0" lvl="1">
              <a:lnSpc>
                <a:spcPct val="90000"/>
              </a:lnSpc>
            </a:pPr>
            <a:r>
              <a:rPr lang="en-US" sz="1300" b="1" i="0" u="none" strike="noStrike" baseline="0" dirty="0"/>
              <a:t>Validation Loss:</a:t>
            </a:r>
            <a:r>
              <a:rPr lang="en-US" sz="1300" b="0" i="0" u="none" strike="noStrike" baseline="0" dirty="0"/>
              <a:t> </a:t>
            </a:r>
            <a:r>
              <a:rPr lang="en-US" sz="1300" b="1" i="0" u="none" strike="noStrike" baseline="0" dirty="0"/>
              <a:t>1.63</a:t>
            </a:r>
            <a:r>
              <a:rPr lang="en-US" sz="1300" b="0" i="0" u="none" strike="noStrike" baseline="0" dirty="0"/>
              <a:t> → </a:t>
            </a:r>
            <a:r>
              <a:rPr lang="en-US" sz="1300" b="1" i="0" u="none" strike="noStrike" baseline="0" dirty="0"/>
              <a:t>Higher</a:t>
            </a:r>
            <a:r>
              <a:rPr lang="en-US" sz="1300" b="0" i="0" u="none" strike="noStrike" baseline="0" dirty="0"/>
              <a:t> than the training loss (</a:t>
            </a:r>
            <a:r>
              <a:rPr lang="en-US" sz="1300" b="1" i="0" u="none" strike="noStrike" baseline="0" dirty="0"/>
              <a:t>1.00</a:t>
            </a:r>
            <a:r>
              <a:rPr lang="en-US" sz="1300" b="0" i="0" u="none" strike="noStrike" baseline="0" dirty="0"/>
              <a:t>), confirming </a:t>
            </a:r>
            <a:r>
              <a:rPr lang="en-US" sz="1300" b="1" i="0" u="none" strike="noStrike" baseline="0" dirty="0"/>
              <a:t>overfitting</a:t>
            </a:r>
            <a:r>
              <a:rPr lang="en-US" sz="1300" b="0" i="0" u="none" strike="noStrike" baseline="0" dirty="0"/>
              <a:t> since the model is performing well on training data but generalizing poorly.</a:t>
            </a:r>
          </a:p>
          <a:p>
            <a:pPr marR="0" lvl="0">
              <a:lnSpc>
                <a:spcPct val="90000"/>
              </a:lnSpc>
            </a:pPr>
            <a:r>
              <a:rPr lang="en-US" sz="1300" b="1" i="0" u="none" strike="noStrike" baseline="0" dirty="0"/>
              <a:t>Overfitting Signs:</a:t>
            </a:r>
          </a:p>
          <a:p>
            <a:pPr marR="0" lvl="1">
              <a:lnSpc>
                <a:spcPct val="90000"/>
              </a:lnSpc>
            </a:pPr>
            <a:r>
              <a:rPr lang="en-US" sz="1300" b="1" i="0" u="none" strike="noStrike" baseline="0" dirty="0"/>
              <a:t>Train accuracy (67%)</a:t>
            </a:r>
            <a:r>
              <a:rPr lang="en-US" sz="1300" b="0" i="0" u="none" strike="noStrike" baseline="0" dirty="0"/>
              <a:t> is much higher than </a:t>
            </a:r>
            <a:r>
              <a:rPr lang="en-US" sz="1300" b="1" i="0" u="none" strike="noStrike" baseline="0" dirty="0"/>
              <a:t>validation accuracy (53%)</a:t>
            </a:r>
            <a:r>
              <a:rPr lang="en-US" sz="1300" b="0" i="0" u="none" strike="noStrike" baseline="0" dirty="0"/>
              <a:t>. </a:t>
            </a:r>
          </a:p>
          <a:p>
            <a:pPr marR="0" lvl="1">
              <a:lnSpc>
                <a:spcPct val="90000"/>
              </a:lnSpc>
            </a:pPr>
            <a:r>
              <a:rPr lang="en-US" sz="1300" b="1" i="0" u="none" strike="noStrike" baseline="0" dirty="0"/>
              <a:t>Train loss (1.00) is much lower than validation loss (1.63)</a:t>
            </a:r>
            <a:r>
              <a:rPr lang="en-US" sz="1300" b="0" i="0" u="none" strike="noStrike" baseline="0" dirty="0"/>
              <a:t>. </a:t>
            </a:r>
          </a:p>
          <a:p>
            <a:pPr marR="0" lvl="1">
              <a:lnSpc>
                <a:spcPct val="90000"/>
              </a:lnSpc>
            </a:pPr>
            <a:r>
              <a:rPr lang="en-US" sz="1300" b="0" i="0" u="none" strike="noStrike" baseline="0" dirty="0"/>
              <a:t>The gap between </a:t>
            </a:r>
            <a:r>
              <a:rPr lang="en-US" sz="1300" b="1" i="0" u="none" strike="noStrike" baseline="0" dirty="0"/>
              <a:t>train F1-score (0.67) and validation F1-score (0.53)</a:t>
            </a:r>
            <a:r>
              <a:rPr lang="en-US" sz="1300" b="0" i="0" u="none" strike="noStrike" baseline="0" dirty="0"/>
              <a:t> suggests that the model is fitting too closely to the training data but failing to generalize.</a:t>
            </a:r>
          </a:p>
          <a:p>
            <a:endParaRPr lang="en-US" dirty="0"/>
          </a:p>
        </p:txBody>
      </p:sp>
    </p:spTree>
    <p:extLst>
      <p:ext uri="{BB962C8B-B14F-4D97-AF65-F5344CB8AC3E}">
        <p14:creationId xmlns:p14="http://schemas.microsoft.com/office/powerpoint/2010/main" val="2131547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6328001-9A06-5A53-9AC8-F46679BF0B98}"/>
              </a:ext>
            </a:extLst>
          </p:cNvPr>
          <p:cNvSpPr>
            <a:spLocks noGrp="1"/>
          </p:cNvSpPr>
          <p:nvPr>
            <p:ph type="title"/>
          </p:nvPr>
        </p:nvSpPr>
        <p:spPr>
          <a:xfrm>
            <a:off x="1097280" y="516835"/>
            <a:ext cx="5977937" cy="1666501"/>
          </a:xfrm>
        </p:spPr>
        <p:txBody>
          <a:bodyPr vert="horz" lIns="91440" tIns="45720" rIns="91440" bIns="45720" rtlCol="0" anchor="b">
            <a:normAutofit/>
          </a:bodyPr>
          <a:lstStyle/>
          <a:p>
            <a:pPr marR="0"/>
            <a:r>
              <a:rPr lang="en-US" sz="4000" b="0" i="0" u="none" strike="noStrike" dirty="0">
                <a:solidFill>
                  <a:srgbClr val="FFFFFF"/>
                </a:solidFill>
              </a:rPr>
              <a:t>Dataset Overview</a:t>
            </a: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EFB1632C-B888-4759-01CC-FC063E2752CD}"/>
              </a:ext>
            </a:extLst>
          </p:cNvPr>
          <p:cNvSpPr>
            <a:spLocks noGrp="1"/>
          </p:cNvSpPr>
          <p:nvPr>
            <p:ph type="body" idx="1"/>
          </p:nvPr>
        </p:nvSpPr>
        <p:spPr>
          <a:xfrm>
            <a:off x="1097279" y="2546224"/>
            <a:ext cx="5556440" cy="3342747"/>
          </a:xfrm>
        </p:spPr>
        <p:txBody>
          <a:bodyPr vert="horz" lIns="0" tIns="45720" rIns="0" bIns="45720" rtlCol="0">
            <a:noAutofit/>
          </a:bodyPr>
          <a:lstStyle/>
          <a:p>
            <a:pPr marR="0" lvl="0">
              <a:lnSpc>
                <a:spcPct val="90000"/>
              </a:lnSpc>
            </a:pPr>
            <a:r>
              <a:rPr lang="en-US" sz="1200" b="0" i="0" u="none" strike="noStrike" baseline="0" dirty="0">
                <a:solidFill>
                  <a:srgbClr val="FFFFFF"/>
                </a:solidFill>
              </a:rPr>
              <a:t>This dataset consists of clothing items scrapped from </a:t>
            </a:r>
            <a:r>
              <a:rPr lang="en-US" sz="1200" b="0" i="1" u="none" strike="noStrike" baseline="0" dirty="0">
                <a:solidFill>
                  <a:srgbClr val="FFFFFF"/>
                </a:solidFill>
              </a:rPr>
              <a:t>Carousell</a:t>
            </a:r>
            <a:r>
              <a:rPr lang="en-US" sz="1200" b="0" i="0" u="none" strike="noStrike" baseline="0" dirty="0">
                <a:solidFill>
                  <a:srgbClr val="FFFFFF"/>
                </a:solidFill>
              </a:rPr>
              <a:t>, an online marketplace and contains 15 classes representing different types of clothing.</a:t>
            </a:r>
          </a:p>
          <a:p>
            <a:pPr marR="0" lvl="1">
              <a:lnSpc>
                <a:spcPct val="90000"/>
              </a:lnSpc>
            </a:pPr>
            <a:r>
              <a:rPr lang="en-US" sz="1200" b="0" i="0" u="none" strike="noStrike" baseline="0" dirty="0">
                <a:solidFill>
                  <a:srgbClr val="FFFFFF"/>
                </a:solidFill>
              </a:rPr>
              <a:t>Blazer</a:t>
            </a:r>
          </a:p>
          <a:p>
            <a:pPr marR="0" lvl="1">
              <a:lnSpc>
                <a:spcPct val="90000"/>
              </a:lnSpc>
            </a:pPr>
            <a:r>
              <a:rPr lang="en-US" sz="1200" b="0" i="0" u="none" strike="noStrike" baseline="0" dirty="0" err="1">
                <a:solidFill>
                  <a:srgbClr val="FFFFFF"/>
                </a:solidFill>
              </a:rPr>
              <a:t>Celana_Panjang</a:t>
            </a:r>
            <a:r>
              <a:rPr lang="en-US" sz="1200" b="0" i="0" u="none" strike="noStrike" baseline="0" dirty="0">
                <a:solidFill>
                  <a:srgbClr val="FFFFFF"/>
                </a:solidFill>
              </a:rPr>
              <a:t> (Long Pants)</a:t>
            </a:r>
          </a:p>
          <a:p>
            <a:pPr marR="0" lvl="1">
              <a:lnSpc>
                <a:spcPct val="90000"/>
              </a:lnSpc>
            </a:pPr>
            <a:r>
              <a:rPr lang="en-US" sz="1200" b="0" i="0" u="none" strike="noStrike" baseline="0" dirty="0" err="1">
                <a:solidFill>
                  <a:srgbClr val="FFFFFF"/>
                </a:solidFill>
              </a:rPr>
              <a:t>Celana_Pendek</a:t>
            </a:r>
            <a:r>
              <a:rPr lang="en-US" sz="1200" b="0" i="0" u="none" strike="noStrike" baseline="0" dirty="0">
                <a:solidFill>
                  <a:srgbClr val="FFFFFF"/>
                </a:solidFill>
              </a:rPr>
              <a:t> (Shorts)</a:t>
            </a:r>
          </a:p>
          <a:p>
            <a:pPr marR="0" lvl="1">
              <a:lnSpc>
                <a:spcPct val="90000"/>
              </a:lnSpc>
            </a:pPr>
            <a:r>
              <a:rPr lang="en-US" sz="1200" b="0" i="0" u="none" strike="noStrike" baseline="0" dirty="0">
                <a:solidFill>
                  <a:srgbClr val="FFFFFF"/>
                </a:solidFill>
              </a:rPr>
              <a:t>Gaun (Dresses)</a:t>
            </a:r>
          </a:p>
          <a:p>
            <a:pPr marR="0" lvl="1">
              <a:lnSpc>
                <a:spcPct val="90000"/>
              </a:lnSpc>
            </a:pPr>
            <a:r>
              <a:rPr lang="en-US" sz="1200" b="0" i="0" u="none" strike="noStrike" baseline="0" dirty="0">
                <a:solidFill>
                  <a:srgbClr val="FFFFFF"/>
                </a:solidFill>
              </a:rPr>
              <a:t>Hoodie</a:t>
            </a:r>
          </a:p>
          <a:p>
            <a:pPr marR="0" lvl="1">
              <a:lnSpc>
                <a:spcPct val="90000"/>
              </a:lnSpc>
            </a:pPr>
            <a:r>
              <a:rPr lang="en-US" sz="1200" b="0" i="0" u="none" strike="noStrike" baseline="0" dirty="0">
                <a:solidFill>
                  <a:srgbClr val="FFFFFF"/>
                </a:solidFill>
              </a:rPr>
              <a:t>Jaket (Jacket)</a:t>
            </a:r>
          </a:p>
          <a:p>
            <a:pPr marR="0" lvl="1">
              <a:lnSpc>
                <a:spcPct val="90000"/>
              </a:lnSpc>
            </a:pPr>
            <a:r>
              <a:rPr lang="en-US" sz="1200" b="0" i="0" u="none" strike="noStrike" baseline="0" dirty="0" err="1">
                <a:solidFill>
                  <a:srgbClr val="FFFFFF"/>
                </a:solidFill>
              </a:rPr>
              <a:t>Jaket_Denim</a:t>
            </a:r>
            <a:r>
              <a:rPr lang="en-US" sz="1200" b="0" i="0" u="none" strike="noStrike" baseline="0" dirty="0">
                <a:solidFill>
                  <a:srgbClr val="FFFFFF"/>
                </a:solidFill>
              </a:rPr>
              <a:t> (Denim Jacket)</a:t>
            </a:r>
          </a:p>
          <a:p>
            <a:pPr marR="0" lvl="1">
              <a:lnSpc>
                <a:spcPct val="90000"/>
              </a:lnSpc>
            </a:pPr>
            <a:r>
              <a:rPr lang="en-US" sz="1200" b="0" i="0" u="none" strike="noStrike" baseline="0" dirty="0" err="1">
                <a:solidFill>
                  <a:srgbClr val="FFFFFF"/>
                </a:solidFill>
              </a:rPr>
              <a:t>Jaket_Olahraga</a:t>
            </a:r>
            <a:r>
              <a:rPr lang="en-US" sz="1200" b="0" i="0" u="none" strike="noStrike" baseline="0" dirty="0">
                <a:solidFill>
                  <a:srgbClr val="FFFFFF"/>
                </a:solidFill>
              </a:rPr>
              <a:t> (Sports Jacket)</a:t>
            </a:r>
          </a:p>
          <a:p>
            <a:pPr marR="0" lvl="1">
              <a:lnSpc>
                <a:spcPct val="90000"/>
              </a:lnSpc>
            </a:pPr>
            <a:r>
              <a:rPr lang="en-US" sz="1200" b="0" i="0" u="none" strike="noStrike" baseline="0" dirty="0">
                <a:solidFill>
                  <a:srgbClr val="FFFFFF"/>
                </a:solidFill>
              </a:rPr>
              <a:t>Jeans</a:t>
            </a:r>
          </a:p>
          <a:p>
            <a:pPr marR="0" lvl="1">
              <a:lnSpc>
                <a:spcPct val="90000"/>
              </a:lnSpc>
            </a:pPr>
            <a:r>
              <a:rPr lang="en-US" sz="1200" b="0" i="0" u="none" strike="noStrike" baseline="0" dirty="0">
                <a:solidFill>
                  <a:srgbClr val="FFFFFF"/>
                </a:solidFill>
              </a:rPr>
              <a:t>Kaos (T-shirt)</a:t>
            </a:r>
          </a:p>
          <a:p>
            <a:pPr marR="0" lvl="1">
              <a:lnSpc>
                <a:spcPct val="90000"/>
              </a:lnSpc>
            </a:pPr>
            <a:r>
              <a:rPr lang="en-US" sz="1200" b="0" i="0" u="none" strike="noStrike" baseline="0" dirty="0">
                <a:solidFill>
                  <a:srgbClr val="FFFFFF"/>
                </a:solidFill>
              </a:rPr>
              <a:t>Kemeja (Shirt)</a:t>
            </a:r>
          </a:p>
          <a:p>
            <a:pPr marR="0" lvl="1">
              <a:lnSpc>
                <a:spcPct val="90000"/>
              </a:lnSpc>
            </a:pPr>
            <a:r>
              <a:rPr lang="en-US" sz="1200" b="0" i="0" u="none" strike="noStrike" baseline="0" dirty="0">
                <a:solidFill>
                  <a:srgbClr val="FFFFFF"/>
                </a:solidFill>
              </a:rPr>
              <a:t>Mantel (Coat)</a:t>
            </a:r>
          </a:p>
          <a:p>
            <a:pPr marR="0" lvl="1">
              <a:lnSpc>
                <a:spcPct val="90000"/>
              </a:lnSpc>
            </a:pPr>
            <a:r>
              <a:rPr lang="en-US" sz="1200" b="0" i="0" u="none" strike="noStrike" baseline="0" dirty="0">
                <a:solidFill>
                  <a:srgbClr val="FFFFFF"/>
                </a:solidFill>
              </a:rPr>
              <a:t>Polo</a:t>
            </a:r>
          </a:p>
          <a:p>
            <a:pPr marR="0" lvl="1">
              <a:lnSpc>
                <a:spcPct val="90000"/>
              </a:lnSpc>
            </a:pPr>
            <a:r>
              <a:rPr lang="en-US" sz="1200" b="0" i="0" u="none" strike="noStrike" baseline="0" dirty="0">
                <a:solidFill>
                  <a:srgbClr val="FFFFFF"/>
                </a:solidFill>
              </a:rPr>
              <a:t>Rok (Skirt)</a:t>
            </a:r>
          </a:p>
          <a:p>
            <a:pPr marR="0" lvl="1">
              <a:lnSpc>
                <a:spcPct val="90000"/>
              </a:lnSpc>
            </a:pPr>
            <a:r>
              <a:rPr lang="en-US" sz="1200" b="0" i="0" u="none" strike="noStrike" baseline="0" dirty="0" err="1">
                <a:solidFill>
                  <a:srgbClr val="FFFFFF"/>
                </a:solidFill>
              </a:rPr>
              <a:t>Sweter</a:t>
            </a:r>
            <a:r>
              <a:rPr lang="en-US" sz="1200" b="0" i="0" u="none" strike="noStrike" baseline="0" dirty="0">
                <a:solidFill>
                  <a:srgbClr val="FFFFFF"/>
                </a:solidFill>
              </a:rPr>
              <a:t> (Sweater)</a:t>
            </a:r>
          </a:p>
        </p:txBody>
      </p:sp>
      <p:pic>
        <p:nvPicPr>
          <p:cNvPr id="5" name="Picture 4">
            <a:extLst>
              <a:ext uri="{FF2B5EF4-FFF2-40B4-BE49-F238E27FC236}">
                <a16:creationId xmlns:a16="http://schemas.microsoft.com/office/drawing/2014/main" id="{1D81D8B2-23EE-B885-43AC-B9895C0A28C9}"/>
              </a:ext>
            </a:extLst>
          </p:cNvPr>
          <p:cNvPicPr>
            <a:picLocks noChangeAspect="1"/>
          </p:cNvPicPr>
          <p:nvPr/>
        </p:nvPicPr>
        <p:blipFill>
          <a:blip r:embed="rId3"/>
          <a:srcRect l="23836" r="38597"/>
          <a:stretch/>
        </p:blipFill>
        <p:spPr>
          <a:xfrm>
            <a:off x="7611902" y="10"/>
            <a:ext cx="4580097" cy="6857990"/>
          </a:xfrm>
          <a:prstGeom prst="rect">
            <a:avLst/>
          </a:prstGeom>
        </p:spPr>
      </p:pic>
    </p:spTree>
    <p:extLst>
      <p:ext uri="{BB962C8B-B14F-4D97-AF65-F5344CB8AC3E}">
        <p14:creationId xmlns:p14="http://schemas.microsoft.com/office/powerpoint/2010/main" val="186157752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06F40-1521-8920-A97E-423728B4A2DB}"/>
              </a:ext>
            </a:extLst>
          </p:cNvPr>
          <p:cNvSpPr>
            <a:spLocks noGrp="1"/>
          </p:cNvSpPr>
          <p:nvPr>
            <p:ph type="title"/>
          </p:nvPr>
        </p:nvSpPr>
        <p:spPr/>
        <p:txBody>
          <a:bodyPr/>
          <a:lstStyle/>
          <a:p>
            <a:r>
              <a:rPr lang="en-US" sz="4800" b="0" i="0" u="none" strike="noStrike" dirty="0">
                <a:solidFill>
                  <a:schemeClr val="tx1"/>
                </a:solidFill>
              </a:rPr>
              <a:t>Optimization &amp; Training Strategy (Model 2 Findings) – Debjani Sarma</a:t>
            </a:r>
            <a:endParaRPr lang="en-US" dirty="0">
              <a:solidFill>
                <a:schemeClr val="tx1"/>
              </a:solidFill>
            </a:endParaRPr>
          </a:p>
        </p:txBody>
      </p:sp>
      <p:sp>
        <p:nvSpPr>
          <p:cNvPr id="3" name="Text Placeholder 2">
            <a:extLst>
              <a:ext uri="{FF2B5EF4-FFF2-40B4-BE49-F238E27FC236}">
                <a16:creationId xmlns:a16="http://schemas.microsoft.com/office/drawing/2014/main" id="{876788F4-7C35-E67A-7975-241C7DABCEF1}"/>
              </a:ext>
            </a:extLst>
          </p:cNvPr>
          <p:cNvSpPr>
            <a:spLocks noGrp="1"/>
          </p:cNvSpPr>
          <p:nvPr>
            <p:ph type="body" idx="1"/>
          </p:nvPr>
        </p:nvSpPr>
        <p:spPr/>
        <p:txBody>
          <a:bodyPr/>
          <a:lstStyle/>
          <a:p>
            <a:pPr marR="0" lvl="0">
              <a:lnSpc>
                <a:spcPct val="90000"/>
              </a:lnSpc>
            </a:pPr>
            <a:r>
              <a:rPr lang="en-US" sz="1300" b="1" i="0" u="none" strike="noStrike" baseline="0" dirty="0">
                <a:solidFill>
                  <a:schemeClr val="tx1"/>
                </a:solidFill>
              </a:rPr>
              <a:t>Training Performance:</a:t>
            </a:r>
          </a:p>
          <a:p>
            <a:pPr marR="0" lvl="1">
              <a:lnSpc>
                <a:spcPct val="90000"/>
              </a:lnSpc>
            </a:pPr>
            <a:r>
              <a:rPr lang="en-US" sz="1300" b="1" i="0" u="none" strike="noStrike" baseline="0" dirty="0">
                <a:solidFill>
                  <a:schemeClr val="tx1"/>
                </a:solidFill>
              </a:rPr>
              <a:t>Train Accuracy</a:t>
            </a:r>
            <a:r>
              <a:rPr lang="en-US" sz="1300" b="0" i="0" u="none" strike="noStrike" baseline="0" dirty="0">
                <a:solidFill>
                  <a:schemeClr val="tx1"/>
                </a:solidFill>
              </a:rPr>
              <a:t>: 24.33% → Model is struggling to capture patterns in the training data effectively. </a:t>
            </a:r>
          </a:p>
          <a:p>
            <a:pPr marR="0" lvl="1">
              <a:lnSpc>
                <a:spcPct val="90000"/>
              </a:lnSpc>
            </a:pPr>
            <a:r>
              <a:rPr lang="en-US" sz="1300" b="1" i="0" u="none" strike="noStrike" baseline="0" dirty="0">
                <a:solidFill>
                  <a:schemeClr val="tx1"/>
                </a:solidFill>
              </a:rPr>
              <a:t>Train F1-score</a:t>
            </a:r>
            <a:r>
              <a:rPr lang="en-US" sz="1300" b="0" i="0" u="none" strike="noStrike" baseline="0" dirty="0">
                <a:solidFill>
                  <a:schemeClr val="tx1"/>
                </a:solidFill>
              </a:rPr>
              <a:t>: 0.23 → F1-score is very low, suggesting poor balance between precision and recall, meaning it's not distinguishing between categories well. </a:t>
            </a:r>
          </a:p>
          <a:p>
            <a:pPr marR="0" lvl="1">
              <a:lnSpc>
                <a:spcPct val="90000"/>
              </a:lnSpc>
            </a:pPr>
            <a:r>
              <a:rPr lang="en-US" sz="1300" b="1" i="0" u="none" strike="noStrike" baseline="0" dirty="0">
                <a:solidFill>
                  <a:schemeClr val="tx1"/>
                </a:solidFill>
              </a:rPr>
              <a:t>Train Loss</a:t>
            </a:r>
            <a:r>
              <a:rPr lang="en-US" sz="1300" b="0" i="0" u="none" strike="noStrike" baseline="0" dirty="0">
                <a:solidFill>
                  <a:schemeClr val="tx1"/>
                </a:solidFill>
              </a:rPr>
              <a:t>: 2.33 → </a:t>
            </a:r>
            <a:r>
              <a:rPr lang="en-US" sz="1300" dirty="0">
                <a:solidFill>
                  <a:schemeClr val="tx1"/>
                </a:solidFill>
              </a:rPr>
              <a:t>R</a:t>
            </a:r>
            <a:r>
              <a:rPr lang="en-US" sz="1300" b="0" i="0" u="none" strike="noStrike" baseline="0" dirty="0">
                <a:solidFill>
                  <a:schemeClr val="tx1"/>
                </a:solidFill>
              </a:rPr>
              <a:t>elatively high training loss implies that the model is not learning the patterns in the data efficiently.</a:t>
            </a:r>
          </a:p>
          <a:p>
            <a:pPr marR="0" lvl="0">
              <a:lnSpc>
                <a:spcPct val="90000"/>
              </a:lnSpc>
            </a:pPr>
            <a:r>
              <a:rPr lang="en-US" sz="1300" b="1" i="0" u="none" strike="noStrike" baseline="0" dirty="0">
                <a:solidFill>
                  <a:schemeClr val="tx1"/>
                </a:solidFill>
              </a:rPr>
              <a:t>Validation Performance:</a:t>
            </a:r>
          </a:p>
          <a:p>
            <a:pPr marR="0" lvl="1">
              <a:lnSpc>
                <a:spcPct val="90000"/>
              </a:lnSpc>
            </a:pPr>
            <a:r>
              <a:rPr lang="en-US" sz="1300" b="1" i="0" u="none" strike="noStrike" baseline="0" dirty="0">
                <a:solidFill>
                  <a:schemeClr val="tx1"/>
                </a:solidFill>
              </a:rPr>
              <a:t>Validation Accuracy</a:t>
            </a:r>
            <a:r>
              <a:rPr lang="en-US" sz="1300" b="0" i="0" u="none" strike="noStrike" baseline="0" dirty="0">
                <a:solidFill>
                  <a:schemeClr val="tx1"/>
                </a:solidFill>
              </a:rPr>
              <a:t>: 24.33% → </a:t>
            </a:r>
            <a:r>
              <a:rPr lang="en-US" sz="1300" dirty="0">
                <a:solidFill>
                  <a:schemeClr val="tx1"/>
                </a:solidFill>
              </a:rPr>
              <a:t>Identical to </a:t>
            </a:r>
            <a:r>
              <a:rPr lang="en-US" sz="1300" b="0" i="0" u="none" strike="noStrike" baseline="0" dirty="0">
                <a:solidFill>
                  <a:schemeClr val="tx1"/>
                </a:solidFill>
              </a:rPr>
              <a:t>the training accuracy, which shows that the model is not generalizing well to unseen data. </a:t>
            </a:r>
          </a:p>
          <a:p>
            <a:pPr marR="0" lvl="1">
              <a:lnSpc>
                <a:spcPct val="90000"/>
              </a:lnSpc>
            </a:pPr>
            <a:r>
              <a:rPr lang="en-US" sz="1300" b="1" i="0" u="none" strike="noStrike" baseline="0" dirty="0">
                <a:solidFill>
                  <a:schemeClr val="tx1"/>
                </a:solidFill>
              </a:rPr>
              <a:t>Validation F1-score</a:t>
            </a:r>
            <a:r>
              <a:rPr lang="en-US" sz="1300" b="0" i="0" u="none" strike="noStrike" baseline="0" dirty="0">
                <a:solidFill>
                  <a:schemeClr val="tx1"/>
                </a:solidFill>
              </a:rPr>
              <a:t>: 0.23 → Similar to training, the F1-score is very low, indicating poor classification balance on the validation set. </a:t>
            </a:r>
          </a:p>
          <a:p>
            <a:pPr marR="0" lvl="1">
              <a:lnSpc>
                <a:spcPct val="90000"/>
              </a:lnSpc>
            </a:pPr>
            <a:r>
              <a:rPr lang="en-US" sz="1300" b="1" i="0" u="none" strike="noStrike" baseline="0" dirty="0">
                <a:solidFill>
                  <a:schemeClr val="tx1"/>
                </a:solidFill>
              </a:rPr>
              <a:t>Validation Loss</a:t>
            </a:r>
            <a:r>
              <a:rPr lang="en-US" sz="1300" b="0" i="0" u="none" strike="noStrike" baseline="0" dirty="0">
                <a:solidFill>
                  <a:schemeClr val="tx1"/>
                </a:solidFill>
              </a:rPr>
              <a:t>: 2.29 → </a:t>
            </a:r>
            <a:r>
              <a:rPr lang="en-US" sz="1300" dirty="0">
                <a:solidFill>
                  <a:schemeClr val="tx1"/>
                </a:solidFill>
              </a:rPr>
              <a:t>Almost equal to training loss, confirming the model is not improving its performance or generalization.</a:t>
            </a:r>
          </a:p>
          <a:p>
            <a:pPr marL="201168" marR="0" lvl="1" indent="0">
              <a:lnSpc>
                <a:spcPct val="90000"/>
              </a:lnSpc>
              <a:buNone/>
            </a:pPr>
            <a:r>
              <a:rPr lang="en-US" sz="1300" b="1" dirty="0">
                <a:solidFill>
                  <a:schemeClr val="tx1"/>
                </a:solidFill>
              </a:rPr>
              <a:t>Under</a:t>
            </a:r>
            <a:r>
              <a:rPr lang="en-US" sz="1300" b="1" i="0" u="none" strike="noStrike" baseline="0" dirty="0">
                <a:solidFill>
                  <a:schemeClr val="tx1"/>
                </a:solidFill>
              </a:rPr>
              <a:t>fitting Signs:</a:t>
            </a:r>
          </a:p>
          <a:p>
            <a:pPr marR="0" lvl="1">
              <a:lnSpc>
                <a:spcPct val="90000"/>
              </a:lnSpc>
            </a:pPr>
            <a:r>
              <a:rPr lang="en-US" sz="1300" b="1" i="0" u="none" strike="noStrike" baseline="0" dirty="0">
                <a:solidFill>
                  <a:schemeClr val="tx1"/>
                </a:solidFill>
              </a:rPr>
              <a:t>Train Accuracy (24.33%)</a:t>
            </a:r>
            <a:r>
              <a:rPr lang="en-US" sz="1300" b="0" i="0" u="none" strike="noStrike" baseline="0" dirty="0">
                <a:solidFill>
                  <a:schemeClr val="tx1"/>
                </a:solidFill>
              </a:rPr>
              <a:t> is equal to </a:t>
            </a:r>
            <a:r>
              <a:rPr lang="en-US" sz="1300" b="1" i="0" u="none" strike="noStrike" baseline="0" dirty="0">
                <a:solidFill>
                  <a:schemeClr val="tx1"/>
                </a:solidFill>
              </a:rPr>
              <a:t>Validation Accuracy (24.33%)</a:t>
            </a:r>
            <a:r>
              <a:rPr lang="en-US" sz="1300" b="0" i="0" u="none" strike="noStrike" baseline="0" dirty="0">
                <a:solidFill>
                  <a:schemeClr val="tx1"/>
                </a:solidFill>
              </a:rPr>
              <a:t>, suggesting that the model is not learning well on the training set or generalizing to the validation set. </a:t>
            </a:r>
          </a:p>
          <a:p>
            <a:pPr marR="0" lvl="1">
              <a:lnSpc>
                <a:spcPct val="90000"/>
              </a:lnSpc>
            </a:pPr>
            <a:r>
              <a:rPr lang="en-US" sz="1300" b="1" i="0" u="none" strike="noStrike" baseline="0" dirty="0">
                <a:solidFill>
                  <a:schemeClr val="tx1"/>
                </a:solidFill>
              </a:rPr>
              <a:t>Train Loss (2.33)</a:t>
            </a:r>
            <a:r>
              <a:rPr lang="en-US" sz="1300" b="0" i="0" u="none" strike="noStrike" baseline="0" dirty="0">
                <a:solidFill>
                  <a:schemeClr val="tx1"/>
                </a:solidFill>
              </a:rPr>
              <a:t> is very close to </a:t>
            </a:r>
            <a:r>
              <a:rPr lang="en-US" sz="1300" b="1" i="0" u="none" strike="noStrike" baseline="0" dirty="0">
                <a:solidFill>
                  <a:schemeClr val="tx1"/>
                </a:solidFill>
              </a:rPr>
              <a:t>Validation Loss (2.29)</a:t>
            </a:r>
            <a:r>
              <a:rPr lang="en-US" sz="1300" b="0" i="0" u="none" strike="noStrike" baseline="0" dirty="0">
                <a:solidFill>
                  <a:schemeClr val="tx1"/>
                </a:solidFill>
              </a:rPr>
              <a:t>, indicating that the model isn't improving its learning or generalization over time. </a:t>
            </a:r>
          </a:p>
          <a:p>
            <a:pPr marR="0" lvl="1">
              <a:lnSpc>
                <a:spcPct val="90000"/>
              </a:lnSpc>
            </a:pPr>
            <a:r>
              <a:rPr lang="en-US" sz="1300" b="0" i="0" u="none" strike="noStrike" baseline="0" dirty="0">
                <a:solidFill>
                  <a:schemeClr val="tx1"/>
                </a:solidFill>
              </a:rPr>
              <a:t>The gap between </a:t>
            </a:r>
            <a:r>
              <a:rPr lang="en-US" sz="1300" b="1" i="0" u="none" strike="noStrike" baseline="0" dirty="0">
                <a:solidFill>
                  <a:schemeClr val="tx1"/>
                </a:solidFill>
              </a:rPr>
              <a:t>train F1-score (0.23)</a:t>
            </a:r>
            <a:r>
              <a:rPr lang="en-US" sz="1300" b="0" i="0" u="none" strike="noStrike" baseline="0" dirty="0">
                <a:solidFill>
                  <a:schemeClr val="tx1"/>
                </a:solidFill>
              </a:rPr>
              <a:t> and </a:t>
            </a:r>
            <a:r>
              <a:rPr lang="en-US" sz="1300" b="1" i="0" u="none" strike="noStrike" baseline="0" dirty="0">
                <a:solidFill>
                  <a:schemeClr val="tx1"/>
                </a:solidFill>
              </a:rPr>
              <a:t>validation F1-score (0.23)</a:t>
            </a:r>
            <a:r>
              <a:rPr lang="en-US" sz="1300" b="0" i="0" u="none" strike="noStrike" baseline="0" dirty="0">
                <a:solidFill>
                  <a:schemeClr val="tx1"/>
                </a:solidFill>
              </a:rPr>
              <a:t> shows that the model is unable to capture meaningful patterns in both training and validation data, suggesting a need for architectural and hyperparameter adjustments.</a:t>
            </a:r>
          </a:p>
          <a:p>
            <a:endParaRPr lang="en-US" dirty="0">
              <a:solidFill>
                <a:schemeClr val="tx1"/>
              </a:solidFill>
            </a:endParaRPr>
          </a:p>
        </p:txBody>
      </p:sp>
    </p:spTree>
    <p:extLst>
      <p:ext uri="{BB962C8B-B14F-4D97-AF65-F5344CB8AC3E}">
        <p14:creationId xmlns:p14="http://schemas.microsoft.com/office/powerpoint/2010/main" val="4290216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31B2A-1258-C798-118E-E48A44A17EF5}"/>
              </a:ext>
            </a:extLst>
          </p:cNvPr>
          <p:cNvSpPr>
            <a:spLocks noGrp="1"/>
          </p:cNvSpPr>
          <p:nvPr>
            <p:ph type="title"/>
          </p:nvPr>
        </p:nvSpPr>
        <p:spPr/>
        <p:txBody>
          <a:bodyPr/>
          <a:lstStyle/>
          <a:p>
            <a:r>
              <a:rPr lang="en-US" dirty="0"/>
              <a:t>Debjani’s Model : </a:t>
            </a:r>
            <a:br>
              <a:rPr lang="en-US" dirty="0"/>
            </a:br>
            <a:r>
              <a:rPr lang="en-US" dirty="0"/>
              <a:t>Validation Metrics - F1-score</a:t>
            </a:r>
          </a:p>
        </p:txBody>
      </p:sp>
      <p:sp>
        <p:nvSpPr>
          <p:cNvPr id="3" name="Text Placeholder 2">
            <a:extLst>
              <a:ext uri="{FF2B5EF4-FFF2-40B4-BE49-F238E27FC236}">
                <a16:creationId xmlns:a16="http://schemas.microsoft.com/office/drawing/2014/main" id="{AA5E15B8-9E1D-D231-1501-00BF3B687A4A}"/>
              </a:ext>
            </a:extLst>
          </p:cNvPr>
          <p:cNvSpPr>
            <a:spLocks noGrp="1"/>
          </p:cNvSpPr>
          <p:nvPr>
            <p:ph type="body" idx="1"/>
          </p:nvPr>
        </p:nvSpPr>
        <p:spPr>
          <a:xfrm>
            <a:off x="1097280" y="2108201"/>
            <a:ext cx="10058400" cy="4239436"/>
          </a:xfrm>
        </p:spPr>
        <p:txBody>
          <a:bodyPr/>
          <a:lstStyle/>
          <a:p>
            <a:pPr>
              <a:buNone/>
            </a:pPr>
            <a:r>
              <a:rPr lang="en-US" dirty="0"/>
              <a:t>Model 1</a:t>
            </a:r>
          </a:p>
          <a:p>
            <a:pPr>
              <a:buNone/>
            </a:pPr>
            <a:r>
              <a:rPr lang="en-US" dirty="0"/>
              <a:t>F1-score: 0.53</a:t>
            </a:r>
            <a:br>
              <a:rPr lang="en-US" dirty="0"/>
            </a:br>
            <a:r>
              <a:rPr lang="en-US" dirty="0"/>
              <a:t> </a:t>
            </a:r>
          </a:p>
          <a:p>
            <a:pPr marL="0" indent="0">
              <a:buNone/>
            </a:pPr>
            <a:r>
              <a:rPr lang="en-US" dirty="0"/>
              <a:t>Model 2</a:t>
            </a:r>
          </a:p>
          <a:p>
            <a:pPr marL="0" indent="0">
              <a:buNone/>
            </a:pPr>
            <a:r>
              <a:rPr lang="en-US" dirty="0"/>
              <a:t>F1-score : 0.243</a:t>
            </a:r>
            <a:br>
              <a:rPr lang="en-US" dirty="0"/>
            </a:br>
            <a:endParaRPr lang="en-US" dirty="0"/>
          </a:p>
        </p:txBody>
      </p:sp>
      <p:pic>
        <p:nvPicPr>
          <p:cNvPr id="5" name="Picture 4">
            <a:extLst>
              <a:ext uri="{FF2B5EF4-FFF2-40B4-BE49-F238E27FC236}">
                <a16:creationId xmlns:a16="http://schemas.microsoft.com/office/drawing/2014/main" id="{6378FB27-CCAC-155D-9B50-20E22DBB179E}"/>
              </a:ext>
            </a:extLst>
          </p:cNvPr>
          <p:cNvPicPr>
            <a:picLocks noChangeAspect="1"/>
          </p:cNvPicPr>
          <p:nvPr/>
        </p:nvPicPr>
        <p:blipFill>
          <a:blip r:embed="rId2"/>
          <a:stretch>
            <a:fillRect/>
          </a:stretch>
        </p:blipFill>
        <p:spPr>
          <a:xfrm>
            <a:off x="3984783" y="2108200"/>
            <a:ext cx="7170897" cy="4111847"/>
          </a:xfrm>
          <a:prstGeom prst="rect">
            <a:avLst/>
          </a:prstGeom>
        </p:spPr>
      </p:pic>
    </p:spTree>
    <p:extLst>
      <p:ext uri="{BB962C8B-B14F-4D97-AF65-F5344CB8AC3E}">
        <p14:creationId xmlns:p14="http://schemas.microsoft.com/office/powerpoint/2010/main" val="4294187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95DA4-F904-6E62-B94E-C845F4DAD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AD1240-61DE-F6E2-7C31-EFA44FF6F974}"/>
              </a:ext>
            </a:extLst>
          </p:cNvPr>
          <p:cNvSpPr>
            <a:spLocks noGrp="1"/>
          </p:cNvSpPr>
          <p:nvPr>
            <p:ph type="title"/>
          </p:nvPr>
        </p:nvSpPr>
        <p:spPr/>
        <p:txBody>
          <a:bodyPr/>
          <a:lstStyle/>
          <a:p>
            <a:r>
              <a:rPr lang="en-US" dirty="0"/>
              <a:t>Debjani’s Model : </a:t>
            </a:r>
            <a:br>
              <a:rPr lang="en-US" dirty="0"/>
            </a:br>
            <a:r>
              <a:rPr lang="en-US" dirty="0"/>
              <a:t>Validation Metrics - Accuracy</a:t>
            </a:r>
          </a:p>
        </p:txBody>
      </p:sp>
      <p:sp>
        <p:nvSpPr>
          <p:cNvPr id="3" name="Text Placeholder 2">
            <a:extLst>
              <a:ext uri="{FF2B5EF4-FFF2-40B4-BE49-F238E27FC236}">
                <a16:creationId xmlns:a16="http://schemas.microsoft.com/office/drawing/2014/main" id="{77FAD3BA-572C-4AC1-8512-36C011BFB08B}"/>
              </a:ext>
            </a:extLst>
          </p:cNvPr>
          <p:cNvSpPr>
            <a:spLocks noGrp="1"/>
          </p:cNvSpPr>
          <p:nvPr>
            <p:ph type="body" idx="1"/>
          </p:nvPr>
        </p:nvSpPr>
        <p:spPr>
          <a:xfrm>
            <a:off x="1097280" y="2108201"/>
            <a:ext cx="10058400" cy="4239436"/>
          </a:xfrm>
        </p:spPr>
        <p:txBody>
          <a:bodyPr/>
          <a:lstStyle/>
          <a:p>
            <a:pPr>
              <a:buNone/>
            </a:pPr>
            <a:r>
              <a:rPr lang="en-US" dirty="0"/>
              <a:t>Model 1</a:t>
            </a:r>
          </a:p>
          <a:p>
            <a:pPr>
              <a:buNone/>
            </a:pPr>
            <a:r>
              <a:rPr lang="en-US" dirty="0"/>
              <a:t>Accuracy: 0.531</a:t>
            </a:r>
          </a:p>
          <a:p>
            <a:pPr>
              <a:buNone/>
            </a:pPr>
            <a:r>
              <a:rPr lang="en-US" dirty="0"/>
              <a:t> </a:t>
            </a:r>
          </a:p>
          <a:p>
            <a:r>
              <a:rPr lang="en-US" dirty="0"/>
              <a:t>Model 2</a:t>
            </a:r>
          </a:p>
          <a:p>
            <a:r>
              <a:rPr lang="en-US" dirty="0"/>
              <a:t>Accuracy: 0.23</a:t>
            </a:r>
          </a:p>
          <a:p>
            <a:endParaRPr lang="en-US" dirty="0"/>
          </a:p>
        </p:txBody>
      </p:sp>
      <p:pic>
        <p:nvPicPr>
          <p:cNvPr id="5" name="Picture 4">
            <a:extLst>
              <a:ext uri="{FF2B5EF4-FFF2-40B4-BE49-F238E27FC236}">
                <a16:creationId xmlns:a16="http://schemas.microsoft.com/office/drawing/2014/main" id="{575B0923-338E-64B5-CA6B-B2990669A76E}"/>
              </a:ext>
            </a:extLst>
          </p:cNvPr>
          <p:cNvPicPr>
            <a:picLocks noChangeAspect="1"/>
          </p:cNvPicPr>
          <p:nvPr/>
        </p:nvPicPr>
        <p:blipFill>
          <a:blip r:embed="rId2"/>
          <a:stretch>
            <a:fillRect/>
          </a:stretch>
        </p:blipFill>
        <p:spPr>
          <a:xfrm>
            <a:off x="3984783" y="2108200"/>
            <a:ext cx="7170897" cy="4111847"/>
          </a:xfrm>
          <a:prstGeom prst="rect">
            <a:avLst/>
          </a:prstGeom>
        </p:spPr>
      </p:pic>
    </p:spTree>
    <p:extLst>
      <p:ext uri="{BB962C8B-B14F-4D97-AF65-F5344CB8AC3E}">
        <p14:creationId xmlns:p14="http://schemas.microsoft.com/office/powerpoint/2010/main" val="1383677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2FF89-3B63-11CC-759E-1F51DBB84279}"/>
              </a:ext>
            </a:extLst>
          </p:cNvPr>
          <p:cNvSpPr>
            <a:spLocks noGrp="1"/>
          </p:cNvSpPr>
          <p:nvPr>
            <p:ph type="title"/>
          </p:nvPr>
        </p:nvSpPr>
        <p:spPr>
          <a:xfrm>
            <a:off x="1036320" y="286603"/>
            <a:ext cx="10058400" cy="1450757"/>
          </a:xfrm>
        </p:spPr>
        <p:txBody>
          <a:bodyPr vert="horz" lIns="91440" tIns="45720" rIns="91440" bIns="45720" rtlCol="0" anchor="b">
            <a:normAutofit/>
          </a:bodyPr>
          <a:lstStyle/>
          <a:p>
            <a:pPr marR="0"/>
            <a:r>
              <a:rPr lang="en-US" b="0" i="0" u="none" strike="noStrike" dirty="0"/>
              <a:t>Hyperparameter Sweep – Optimized CNN Training</a:t>
            </a:r>
          </a:p>
        </p:txBody>
      </p:sp>
      <p:cxnSp>
        <p:nvCxnSpPr>
          <p:cNvPr id="16" name="Straight Connector 15">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Robot">
            <a:extLst>
              <a:ext uri="{FF2B5EF4-FFF2-40B4-BE49-F238E27FC236}">
                <a16:creationId xmlns:a16="http://schemas.microsoft.com/office/drawing/2014/main" id="{52345628-9334-9994-1DB9-89F5677DF7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Text Placeholder 2">
            <a:extLst>
              <a:ext uri="{FF2B5EF4-FFF2-40B4-BE49-F238E27FC236}">
                <a16:creationId xmlns:a16="http://schemas.microsoft.com/office/drawing/2014/main" id="{ED9F4D5E-79FD-4E32-F37E-E6477761DF90}"/>
              </a:ext>
            </a:extLst>
          </p:cNvPr>
          <p:cNvSpPr>
            <a:spLocks noGrp="1"/>
          </p:cNvSpPr>
          <p:nvPr>
            <p:ph type="body" idx="1"/>
          </p:nvPr>
        </p:nvSpPr>
        <p:spPr>
          <a:xfrm>
            <a:off x="4706460" y="2108201"/>
            <a:ext cx="6388260" cy="3760891"/>
          </a:xfrm>
        </p:spPr>
        <p:txBody>
          <a:bodyPr vert="horz" lIns="0" tIns="45720" rIns="0" bIns="45720" rtlCol="0">
            <a:normAutofit/>
          </a:bodyPr>
          <a:lstStyle/>
          <a:p>
            <a:pPr marR="0" lvl="0"/>
            <a:r>
              <a:rPr lang="en-US" sz="1700" b="1" i="0" u="none" strike="noStrike" baseline="0" dirty="0"/>
              <a:t>Objective: </a:t>
            </a:r>
            <a:r>
              <a:rPr lang="en-US" sz="1700" b="0" i="0" u="none" strike="noStrike" baseline="0" dirty="0"/>
              <a:t>Automate hyperparameter tuning using Weights &amp; Biases (W&amp;B) sweeps to find the best training configuration for our CNN model</a:t>
            </a:r>
          </a:p>
          <a:p>
            <a:pPr marR="0" lvl="0"/>
            <a:r>
              <a:rPr lang="en-US" sz="1700" b="1" i="0" u="none" strike="noStrike" baseline="0" dirty="0"/>
              <a:t>Rationale: </a:t>
            </a:r>
          </a:p>
          <a:p>
            <a:pPr marR="0" lvl="1"/>
            <a:r>
              <a:rPr lang="en-US" sz="1700" b="0" i="0" u="none" strike="noStrike" baseline="0" dirty="0"/>
              <a:t>Test multiple hyperparameter combinations efficiently</a:t>
            </a:r>
          </a:p>
          <a:p>
            <a:pPr marR="0" lvl="1"/>
            <a:r>
              <a:rPr lang="en-US" sz="1700" b="0" i="0" u="none" strike="noStrike" baseline="0" dirty="0"/>
              <a:t>Log and compare different runs in W&amp;B</a:t>
            </a:r>
          </a:p>
          <a:p>
            <a:pPr marR="0" lvl="1"/>
            <a:r>
              <a:rPr lang="en-US" sz="1700" b="0" i="0" u="none" strike="noStrike" baseline="0" dirty="0"/>
              <a:t>Identify the best configuration that maximizes model performance</a:t>
            </a:r>
          </a:p>
          <a:p>
            <a:pPr marR="0" lvl="0"/>
            <a:r>
              <a:rPr lang="en-US" sz="1700" b="1" i="0" u="none" strike="noStrike" baseline="0" dirty="0"/>
              <a:t>What are we tuning?</a:t>
            </a:r>
          </a:p>
          <a:p>
            <a:pPr marR="0" lvl="1"/>
            <a:r>
              <a:rPr lang="en-US" sz="1700" b="0" i="0" u="none" strike="noStrike" baseline="0" dirty="0"/>
              <a:t>Debjani_Model_1 and we are sweeping across different parameters</a:t>
            </a:r>
          </a:p>
        </p:txBody>
      </p:sp>
      <p:sp>
        <p:nvSpPr>
          <p:cNvPr id="18" name="Rectangle 17">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886522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1" name="Straight Connector 3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DFEBD0D2-AA2A-4936-A509-D629383EFF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9ABA6F-9461-C48D-CA33-1B81ABA5BA80}"/>
              </a:ext>
            </a:extLst>
          </p:cNvPr>
          <p:cNvSpPr>
            <a:spLocks noGrp="1"/>
          </p:cNvSpPr>
          <p:nvPr>
            <p:ph type="title"/>
          </p:nvPr>
        </p:nvSpPr>
        <p:spPr>
          <a:xfrm>
            <a:off x="8177212" y="634946"/>
            <a:ext cx="3372529" cy="5055904"/>
          </a:xfrm>
        </p:spPr>
        <p:txBody>
          <a:bodyPr vert="horz" lIns="91440" tIns="45720" rIns="91440" bIns="45720" rtlCol="0" anchor="ctr">
            <a:normAutofit/>
          </a:bodyPr>
          <a:lstStyle/>
          <a:p>
            <a:pPr marR="0"/>
            <a:r>
              <a:rPr lang="en-US" sz="3700" b="0" i="0" u="none" strike="noStrike"/>
              <a:t>Steps in This Hyperparameter Sweep</a:t>
            </a:r>
          </a:p>
        </p:txBody>
      </p:sp>
      <p:cxnSp>
        <p:nvCxnSpPr>
          <p:cNvPr id="35" name="Straight Connector 34">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6506110-E6E1-4309-83FA-C6B068FA3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4" name="Text Placeholder 2">
            <a:extLst>
              <a:ext uri="{FF2B5EF4-FFF2-40B4-BE49-F238E27FC236}">
                <a16:creationId xmlns:a16="http://schemas.microsoft.com/office/drawing/2014/main" id="{C7A5E28E-5712-E165-AD14-234A387480DC}"/>
              </a:ext>
            </a:extLst>
          </p:cNvPr>
          <p:cNvGraphicFramePr/>
          <p:nvPr>
            <p:extLst>
              <p:ext uri="{D42A27DB-BD31-4B8C-83A1-F6EECF244321}">
                <p14:modId xmlns:p14="http://schemas.microsoft.com/office/powerpoint/2010/main" val="3605223455"/>
              </p:ext>
            </p:extLst>
          </p:nvPr>
        </p:nvGraphicFramePr>
        <p:xfrm>
          <a:off x="633413" y="639763"/>
          <a:ext cx="6910387" cy="5051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9963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ree arrows on bullseye">
            <a:extLst>
              <a:ext uri="{FF2B5EF4-FFF2-40B4-BE49-F238E27FC236}">
                <a16:creationId xmlns:a16="http://schemas.microsoft.com/office/drawing/2014/main" id="{943A9BE4-BB9F-F5A2-256F-FE0918D25AD8}"/>
              </a:ext>
            </a:extLst>
          </p:cNvPr>
          <p:cNvPicPr>
            <a:picLocks noChangeAspect="1"/>
          </p:cNvPicPr>
          <p:nvPr/>
        </p:nvPicPr>
        <p:blipFill>
          <a:blip r:embed="rId2">
            <a:duotone>
              <a:schemeClr val="bg2">
                <a:shade val="45000"/>
                <a:satMod val="135000"/>
              </a:schemeClr>
              <a:prstClr val="white"/>
            </a:duotone>
            <a:alphaModFix amt="45000"/>
          </a:blip>
          <a:srcRect t="14122"/>
          <a:stretch/>
        </p:blipFill>
        <p:spPr>
          <a:xfrm>
            <a:off x="20" y="10"/>
            <a:ext cx="12191980" cy="6857990"/>
          </a:xfrm>
          <a:prstGeom prst="rect">
            <a:avLst/>
          </a:prstGeom>
        </p:spPr>
      </p:pic>
      <p:sp>
        <p:nvSpPr>
          <p:cNvPr id="2" name="Title 1">
            <a:extLst>
              <a:ext uri="{FF2B5EF4-FFF2-40B4-BE49-F238E27FC236}">
                <a16:creationId xmlns:a16="http://schemas.microsoft.com/office/drawing/2014/main" id="{EF82A722-9959-D13F-A360-D1850129BE22}"/>
              </a:ext>
            </a:extLst>
          </p:cNvPr>
          <p:cNvSpPr>
            <a:spLocks noGrp="1"/>
          </p:cNvSpPr>
          <p:nvPr>
            <p:ph type="title"/>
          </p:nvPr>
        </p:nvSpPr>
        <p:spPr>
          <a:xfrm>
            <a:off x="1097280" y="286603"/>
            <a:ext cx="10058400" cy="1450757"/>
          </a:xfrm>
        </p:spPr>
        <p:txBody>
          <a:bodyPr vert="horz" lIns="91440" tIns="45720" rIns="91440" bIns="45720" rtlCol="0" anchor="b">
            <a:normAutofit/>
          </a:bodyPr>
          <a:lstStyle/>
          <a:p>
            <a:pPr marR="0"/>
            <a:r>
              <a:rPr lang="en-US" b="0" i="0" u="none" strike="noStrike"/>
              <a:t>Logging &amp; Visualization</a:t>
            </a:r>
          </a:p>
        </p:txBody>
      </p:sp>
      <p:cxnSp>
        <p:nvCxnSpPr>
          <p:cNvPr id="15" name="Straight Connector 14">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01B36A8C-A51C-AB98-49E6-3270C538EE00}"/>
              </a:ext>
            </a:extLst>
          </p:cNvPr>
          <p:cNvSpPr>
            <a:spLocks noGrp="1"/>
          </p:cNvSpPr>
          <p:nvPr>
            <p:ph type="body" idx="1"/>
          </p:nvPr>
        </p:nvSpPr>
        <p:spPr>
          <a:xfrm>
            <a:off x="1097280" y="2108201"/>
            <a:ext cx="10058400" cy="3760891"/>
          </a:xfrm>
        </p:spPr>
        <p:txBody>
          <a:bodyPr vert="horz" lIns="0" tIns="45720" rIns="0" bIns="45720" rtlCol="0">
            <a:normAutofit/>
          </a:bodyPr>
          <a:lstStyle/>
          <a:p>
            <a:pPr marR="0" lvl="0"/>
            <a:r>
              <a:rPr lang="en-US" b="0" i="0" u="none" strike="noStrike" baseline="0" dirty="0"/>
              <a:t>Per-Epoch Logging</a:t>
            </a:r>
          </a:p>
          <a:p>
            <a:pPr marR="0" lvl="1"/>
            <a:r>
              <a:rPr lang="en-US" b="0" i="0" u="none" strike="noStrike" baseline="0" dirty="0"/>
              <a:t>Training Loss, Validation Loss</a:t>
            </a:r>
          </a:p>
          <a:p>
            <a:pPr marR="0" lvl="1"/>
            <a:r>
              <a:rPr lang="en-US" b="0" i="0" u="none" strike="noStrike" baseline="0" dirty="0"/>
              <a:t>Training &amp; Validation F1 Score</a:t>
            </a:r>
          </a:p>
          <a:p>
            <a:pPr marR="0" lvl="1"/>
            <a:r>
              <a:rPr lang="en-US" b="0" i="0" u="none" strike="noStrike" baseline="0" dirty="0"/>
              <a:t>Training &amp; Validation Accuracy</a:t>
            </a:r>
          </a:p>
          <a:p>
            <a:pPr marR="0" lvl="0"/>
            <a:r>
              <a:rPr lang="en-US" b="0" i="0" u="none" strike="noStrike" baseline="0" dirty="0"/>
              <a:t>Final Metrics</a:t>
            </a:r>
          </a:p>
          <a:p>
            <a:pPr marR="0" lvl="1"/>
            <a:r>
              <a:rPr lang="en-US" b="0" i="0" u="none" strike="noStrike" baseline="0" dirty="0"/>
              <a:t> F1-score and Accuracy in W&amp;B for each run.</a:t>
            </a:r>
          </a:p>
          <a:p>
            <a:pPr marR="0" lvl="0"/>
            <a:r>
              <a:rPr lang="en-US" b="0" i="0" u="none" strike="noStrike" baseline="0" dirty="0"/>
              <a:t>End Goal: Identify the best combination of learning rate, batch size, optimizer, and regularization settings which will help us train a more optimized CNN model with better performance</a:t>
            </a:r>
          </a:p>
        </p:txBody>
      </p:sp>
      <p:sp>
        <p:nvSpPr>
          <p:cNvPr id="17" name="Rectangle 16">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65887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5"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67EFBA8-0D92-0FBC-3EA4-BFA3B4BB9DDE}"/>
              </a:ext>
            </a:extLst>
          </p:cNvPr>
          <p:cNvSpPr>
            <a:spLocks noGrp="1"/>
          </p:cNvSpPr>
          <p:nvPr>
            <p:ph type="title"/>
          </p:nvPr>
        </p:nvSpPr>
        <p:spPr>
          <a:xfrm>
            <a:off x="5315801" y="516835"/>
            <a:ext cx="5778919" cy="1666501"/>
          </a:xfrm>
        </p:spPr>
        <p:txBody>
          <a:bodyPr vert="horz" lIns="91440" tIns="45720" rIns="91440" bIns="45720" rtlCol="0" anchor="b">
            <a:normAutofit/>
          </a:bodyPr>
          <a:lstStyle/>
          <a:p>
            <a:pPr marR="0"/>
            <a:r>
              <a:rPr lang="en-US" sz="3700" b="0" i="0" u="none" strike="noStrike" dirty="0">
                <a:solidFill>
                  <a:srgbClr val="FFFFFF"/>
                </a:solidFill>
              </a:rPr>
              <a:t>Model 1: Hyperparameter Sweep with RMSprop Optimizer</a:t>
            </a:r>
          </a:p>
        </p:txBody>
      </p:sp>
      <p:cxnSp>
        <p:nvCxnSpPr>
          <p:cNvPr id="31" name="Straight Connector 30">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8680A77-DCBB-8C16-EF42-9EB3E06C758D}"/>
              </a:ext>
            </a:extLst>
          </p:cNvPr>
          <p:cNvSpPr>
            <a:spLocks noGrp="1"/>
          </p:cNvSpPr>
          <p:nvPr>
            <p:ph type="body" idx="1"/>
          </p:nvPr>
        </p:nvSpPr>
        <p:spPr>
          <a:xfrm>
            <a:off x="5315801" y="2338199"/>
            <a:ext cx="6649219" cy="4263799"/>
          </a:xfrm>
        </p:spPr>
        <p:txBody>
          <a:bodyPr vert="horz" lIns="0" tIns="45720" rIns="0" bIns="45720" rtlCol="0">
            <a:noAutofit/>
          </a:bodyPr>
          <a:lstStyle/>
          <a:p>
            <a:pPr marR="0" lvl="0">
              <a:lnSpc>
                <a:spcPct val="90000"/>
              </a:lnSpc>
            </a:pPr>
            <a:r>
              <a:rPr lang="en-US" sz="1200" b="0" i="0" u="none" strike="noStrike" baseline="0" dirty="0">
                <a:solidFill>
                  <a:srgbClr val="FFFFFF"/>
                </a:solidFill>
              </a:rPr>
              <a:t>Hyperparameters:</a:t>
            </a:r>
          </a:p>
          <a:p>
            <a:pPr marR="0" lvl="1">
              <a:lnSpc>
                <a:spcPct val="90000"/>
              </a:lnSpc>
            </a:pPr>
            <a:r>
              <a:rPr lang="en-US" sz="1200" b="1" i="0" u="none" strike="noStrike" baseline="0" dirty="0">
                <a:solidFill>
                  <a:srgbClr val="FFFFFF"/>
                </a:solidFill>
              </a:rPr>
              <a:t>Batch Size</a:t>
            </a:r>
            <a:r>
              <a:rPr lang="en-US" sz="1200" b="0" i="0" u="none" strike="noStrike" baseline="0" dirty="0">
                <a:solidFill>
                  <a:srgbClr val="FFFFFF"/>
                </a:solidFill>
              </a:rPr>
              <a:t>: 32 , </a:t>
            </a:r>
            <a:r>
              <a:rPr lang="en-US" sz="1200" b="1" i="0" u="none" strike="noStrike" baseline="0" dirty="0">
                <a:solidFill>
                  <a:srgbClr val="FFFFFF"/>
                </a:solidFill>
              </a:rPr>
              <a:t>Dropout Rate</a:t>
            </a:r>
            <a:r>
              <a:rPr lang="en-US" sz="1200" b="0" i="0" u="none" strike="noStrike" baseline="0" dirty="0">
                <a:solidFill>
                  <a:srgbClr val="FFFFFF"/>
                </a:solidFill>
              </a:rPr>
              <a:t>: 0.4, </a:t>
            </a:r>
            <a:r>
              <a:rPr lang="en-US" sz="1200" b="1" i="0" u="none" strike="noStrike" baseline="0" dirty="0">
                <a:solidFill>
                  <a:srgbClr val="FFFFFF"/>
                </a:solidFill>
              </a:rPr>
              <a:t>Epochs</a:t>
            </a:r>
            <a:r>
              <a:rPr lang="en-US" sz="1200" b="0" i="0" u="none" strike="noStrike" baseline="0" dirty="0">
                <a:solidFill>
                  <a:srgbClr val="FFFFFF"/>
                </a:solidFill>
              </a:rPr>
              <a:t>: 20, </a:t>
            </a:r>
            <a:r>
              <a:rPr lang="en-US" sz="1200" b="1" i="0" u="none" strike="noStrike" baseline="0" dirty="0">
                <a:solidFill>
                  <a:srgbClr val="FFFFFF"/>
                </a:solidFill>
              </a:rPr>
              <a:t>Learning Rate</a:t>
            </a:r>
            <a:r>
              <a:rPr lang="en-US" sz="1200" b="0" i="0" u="none" strike="noStrike" baseline="0" dirty="0">
                <a:solidFill>
                  <a:srgbClr val="FFFFFF"/>
                </a:solidFill>
              </a:rPr>
              <a:t>: 0.001, </a:t>
            </a:r>
            <a:r>
              <a:rPr lang="en-US" sz="1200" b="1" i="0" u="none" strike="noStrike" baseline="0" dirty="0">
                <a:solidFill>
                  <a:srgbClr val="FFFFFF"/>
                </a:solidFill>
              </a:rPr>
              <a:t>Optimizer</a:t>
            </a:r>
            <a:r>
              <a:rPr lang="en-US" sz="1200" b="0" i="0" u="none" strike="noStrike" baseline="0" dirty="0">
                <a:solidFill>
                  <a:srgbClr val="FFFFFF"/>
                </a:solidFill>
              </a:rPr>
              <a:t>: RMSprop, </a:t>
            </a:r>
            <a:r>
              <a:rPr lang="en-US" sz="1200" b="1" i="0" u="none" strike="noStrike" baseline="0" dirty="0">
                <a:solidFill>
                  <a:srgbClr val="FFFFFF"/>
                </a:solidFill>
              </a:rPr>
              <a:t>Weight Decay</a:t>
            </a:r>
            <a:r>
              <a:rPr lang="en-US" sz="1200" b="0" i="0" u="none" strike="noStrike" baseline="0" dirty="0">
                <a:solidFill>
                  <a:srgbClr val="FFFFFF"/>
                </a:solidFill>
              </a:rPr>
              <a:t>: 0.00001</a:t>
            </a:r>
          </a:p>
          <a:p>
            <a:pPr marR="0" lvl="0">
              <a:lnSpc>
                <a:spcPct val="90000"/>
              </a:lnSpc>
            </a:pPr>
            <a:r>
              <a:rPr lang="en-US" sz="1200" b="0" i="0" u="none" strike="noStrike" baseline="0" dirty="0">
                <a:solidFill>
                  <a:srgbClr val="FFFFFF"/>
                </a:solidFill>
              </a:rPr>
              <a:t>Training Performance:</a:t>
            </a:r>
          </a:p>
          <a:p>
            <a:pPr marR="0" lvl="1">
              <a:lnSpc>
                <a:spcPct val="90000"/>
              </a:lnSpc>
            </a:pPr>
            <a:r>
              <a:rPr lang="en-US" sz="1200" b="1" i="0" u="none" strike="noStrike" baseline="0" dirty="0">
                <a:solidFill>
                  <a:srgbClr val="FFFFFF"/>
                </a:solidFill>
              </a:rPr>
              <a:t>Train Accuracy</a:t>
            </a:r>
            <a:r>
              <a:rPr lang="en-US" sz="1200" b="0" i="0" u="none" strike="noStrike" baseline="0" dirty="0">
                <a:solidFill>
                  <a:srgbClr val="FFFFFF"/>
                </a:solidFill>
              </a:rPr>
              <a:t>: 68.05% </a:t>
            </a:r>
          </a:p>
          <a:p>
            <a:pPr marR="0" lvl="1">
              <a:lnSpc>
                <a:spcPct val="90000"/>
              </a:lnSpc>
            </a:pPr>
            <a:r>
              <a:rPr lang="en-US" sz="1200" b="1" i="0" u="none" strike="noStrike" baseline="0" dirty="0">
                <a:solidFill>
                  <a:srgbClr val="FFFFFF"/>
                </a:solidFill>
              </a:rPr>
              <a:t>Train F1-Score</a:t>
            </a:r>
            <a:r>
              <a:rPr lang="en-US" sz="1200" b="0" i="0" u="none" strike="noStrike" baseline="0" dirty="0">
                <a:solidFill>
                  <a:srgbClr val="FFFFFF"/>
                </a:solidFill>
              </a:rPr>
              <a:t>: 0.68</a:t>
            </a:r>
          </a:p>
          <a:p>
            <a:pPr marR="0" lvl="1">
              <a:lnSpc>
                <a:spcPct val="90000"/>
              </a:lnSpc>
            </a:pPr>
            <a:r>
              <a:rPr lang="en-US" sz="1200" b="1" i="0" u="none" strike="noStrike" baseline="0" dirty="0">
                <a:solidFill>
                  <a:srgbClr val="FFFFFF"/>
                </a:solidFill>
              </a:rPr>
              <a:t>Train Loss</a:t>
            </a:r>
            <a:r>
              <a:rPr lang="en-US" sz="1200" b="0" i="0" u="none" strike="noStrike" baseline="0" dirty="0">
                <a:solidFill>
                  <a:srgbClr val="FFFFFF"/>
                </a:solidFill>
              </a:rPr>
              <a:t>: 1.01</a:t>
            </a:r>
          </a:p>
          <a:p>
            <a:pPr marL="201168" marR="0" lvl="1" indent="0">
              <a:lnSpc>
                <a:spcPct val="90000"/>
              </a:lnSpc>
              <a:buNone/>
            </a:pPr>
            <a:r>
              <a:rPr lang="en-US" sz="1200" b="0" i="0" u="none" strike="noStrike" baseline="0" dirty="0">
                <a:solidFill>
                  <a:srgbClr val="FFFFFF"/>
                </a:solidFill>
              </a:rPr>
              <a:t>Validation Performance:</a:t>
            </a:r>
          </a:p>
          <a:p>
            <a:pPr marR="0" lvl="1">
              <a:lnSpc>
                <a:spcPct val="90000"/>
              </a:lnSpc>
            </a:pPr>
            <a:r>
              <a:rPr lang="en-US" sz="1200" b="1" i="0" u="none" strike="noStrike" baseline="0" dirty="0">
                <a:solidFill>
                  <a:srgbClr val="FFFFFF"/>
                </a:solidFill>
              </a:rPr>
              <a:t>Validation Accuracy</a:t>
            </a:r>
            <a:r>
              <a:rPr lang="en-US" sz="1200" b="0" i="0" u="none" strike="noStrike" baseline="0" dirty="0">
                <a:solidFill>
                  <a:srgbClr val="FFFFFF"/>
                </a:solidFill>
              </a:rPr>
              <a:t>: 53.93%</a:t>
            </a:r>
            <a:endParaRPr lang="en-US" sz="1200" dirty="0">
              <a:solidFill>
                <a:srgbClr val="FFFFFF"/>
              </a:solidFill>
            </a:endParaRPr>
          </a:p>
          <a:p>
            <a:pPr marR="0" lvl="1">
              <a:lnSpc>
                <a:spcPct val="90000"/>
              </a:lnSpc>
            </a:pPr>
            <a:r>
              <a:rPr lang="en-US" sz="1200" b="1" i="0" u="none" strike="noStrike" baseline="0" dirty="0">
                <a:solidFill>
                  <a:srgbClr val="FFFFFF"/>
                </a:solidFill>
              </a:rPr>
              <a:t>Validation F1-Score</a:t>
            </a:r>
            <a:r>
              <a:rPr lang="en-US" sz="1200" b="0" i="0" u="none" strike="noStrike" baseline="0" dirty="0">
                <a:solidFill>
                  <a:srgbClr val="FFFFFF"/>
                </a:solidFill>
              </a:rPr>
              <a:t>: 0.53 </a:t>
            </a:r>
          </a:p>
          <a:p>
            <a:pPr marR="0" lvl="1">
              <a:lnSpc>
                <a:spcPct val="90000"/>
              </a:lnSpc>
            </a:pPr>
            <a:r>
              <a:rPr lang="en-US" sz="1200" b="1" i="0" u="none" strike="noStrike" baseline="0" dirty="0">
                <a:solidFill>
                  <a:srgbClr val="FFFFFF"/>
                </a:solidFill>
              </a:rPr>
              <a:t>Validation Loss</a:t>
            </a:r>
            <a:r>
              <a:rPr lang="en-US" sz="1200" b="0" i="0" u="none" strike="noStrike" baseline="0" dirty="0">
                <a:solidFill>
                  <a:srgbClr val="FFFFFF"/>
                </a:solidFill>
              </a:rPr>
              <a:t>: 1.57</a:t>
            </a:r>
          </a:p>
          <a:p>
            <a:pPr marR="0" lvl="0">
              <a:lnSpc>
                <a:spcPct val="90000"/>
              </a:lnSpc>
            </a:pPr>
            <a:r>
              <a:rPr lang="en-US" sz="1200" b="0" i="0" u="none" strike="noStrike" baseline="0" dirty="0">
                <a:solidFill>
                  <a:srgbClr val="FFFFFF"/>
                </a:solidFill>
              </a:rPr>
              <a:t>Overfitting Signs :</a:t>
            </a:r>
          </a:p>
          <a:p>
            <a:pPr marR="0" lvl="1">
              <a:lnSpc>
                <a:spcPct val="90000"/>
              </a:lnSpc>
            </a:pPr>
            <a:r>
              <a:rPr lang="en-US" sz="1200" b="1" i="0" u="none" strike="noStrike" baseline="0" dirty="0">
                <a:solidFill>
                  <a:srgbClr val="FFFFFF"/>
                </a:solidFill>
              </a:rPr>
              <a:t>Train Accuracy (68.05%)</a:t>
            </a:r>
            <a:r>
              <a:rPr lang="en-US" sz="1200" b="0" i="0" u="none" strike="noStrike" baseline="0" dirty="0">
                <a:solidFill>
                  <a:srgbClr val="FFFFFF"/>
                </a:solidFill>
              </a:rPr>
              <a:t> &gt; </a:t>
            </a:r>
            <a:r>
              <a:rPr lang="en-US" sz="1200" b="1" i="0" u="none" strike="noStrike" baseline="0" dirty="0">
                <a:solidFill>
                  <a:srgbClr val="FFFFFF"/>
                </a:solidFill>
              </a:rPr>
              <a:t>Validation Accuracy (53.93%)</a:t>
            </a:r>
            <a:r>
              <a:rPr lang="en-US" sz="1200" b="0" i="0" u="none" strike="noStrike" baseline="0" dirty="0">
                <a:solidFill>
                  <a:srgbClr val="FFFFFF"/>
                </a:solidFill>
              </a:rPr>
              <a:t>, which points to potential overfitting. </a:t>
            </a:r>
          </a:p>
          <a:p>
            <a:pPr marR="0" lvl="1">
              <a:lnSpc>
                <a:spcPct val="90000"/>
              </a:lnSpc>
            </a:pPr>
            <a:r>
              <a:rPr lang="en-US" sz="1200" b="1" i="0" u="none" strike="noStrike" baseline="0" dirty="0">
                <a:solidFill>
                  <a:srgbClr val="FFFFFF"/>
                </a:solidFill>
              </a:rPr>
              <a:t>Train Loss (1.01)</a:t>
            </a:r>
            <a:r>
              <a:rPr lang="en-US" sz="1200" b="0" i="0" u="none" strike="noStrike" baseline="0" dirty="0">
                <a:solidFill>
                  <a:srgbClr val="FFFFFF"/>
                </a:solidFill>
              </a:rPr>
              <a:t> &lt;  </a:t>
            </a:r>
            <a:r>
              <a:rPr lang="en-US" sz="1200" b="1" i="0" u="none" strike="noStrike" baseline="0" dirty="0">
                <a:solidFill>
                  <a:srgbClr val="FFFFFF"/>
                </a:solidFill>
              </a:rPr>
              <a:t>Validation Loss (1.57)</a:t>
            </a:r>
            <a:r>
              <a:rPr lang="en-US" sz="1200" b="1" dirty="0">
                <a:solidFill>
                  <a:srgbClr val="FFFFFF"/>
                </a:solidFill>
              </a:rPr>
              <a:t>: </a:t>
            </a:r>
            <a:r>
              <a:rPr lang="en-US" sz="1200" b="0" i="0" u="none" strike="noStrike" baseline="0" dirty="0">
                <a:solidFill>
                  <a:srgbClr val="FFFFFF"/>
                </a:solidFill>
              </a:rPr>
              <a:t>Model’s struggles to generalize well to the validation set. </a:t>
            </a:r>
          </a:p>
          <a:p>
            <a:pPr marR="0" lvl="1">
              <a:lnSpc>
                <a:spcPct val="90000"/>
              </a:lnSpc>
            </a:pPr>
            <a:r>
              <a:rPr lang="en-US" sz="1200" b="0" i="0" u="none" strike="noStrike" baseline="0" dirty="0">
                <a:solidFill>
                  <a:srgbClr val="FFFFFF"/>
                </a:solidFill>
              </a:rPr>
              <a:t>The </a:t>
            </a:r>
            <a:r>
              <a:rPr lang="en-US" sz="1200" b="1" i="0" u="none" strike="noStrike" baseline="0" dirty="0">
                <a:solidFill>
                  <a:srgbClr val="FFFFFF"/>
                </a:solidFill>
              </a:rPr>
              <a:t>Train F1-Score (0.68)</a:t>
            </a:r>
            <a:r>
              <a:rPr lang="en-US" sz="1200" b="0" i="0" u="none" strike="noStrike" baseline="0" dirty="0">
                <a:solidFill>
                  <a:srgbClr val="FFFFFF"/>
                </a:solidFill>
              </a:rPr>
              <a:t> &gt; </a:t>
            </a:r>
            <a:r>
              <a:rPr lang="en-US" sz="1200" b="1" i="0" u="none" strike="noStrike" baseline="0" dirty="0">
                <a:solidFill>
                  <a:srgbClr val="FFFFFF"/>
                </a:solidFill>
              </a:rPr>
              <a:t>Validation F1-Score (0.53)</a:t>
            </a:r>
            <a:r>
              <a:rPr lang="en-US" sz="1200" dirty="0">
                <a:solidFill>
                  <a:srgbClr val="FFFFFF"/>
                </a:solidFill>
              </a:rPr>
              <a:t> : M</a:t>
            </a:r>
            <a:r>
              <a:rPr lang="en-US" sz="1200" b="0" i="0" u="none" strike="noStrike" baseline="0" dirty="0">
                <a:solidFill>
                  <a:srgbClr val="FFFFFF"/>
                </a:solidFill>
              </a:rPr>
              <a:t>odel is memorizing the training data but failing to generalize effectively.</a:t>
            </a:r>
          </a:p>
        </p:txBody>
      </p:sp>
      <p:pic>
        <p:nvPicPr>
          <p:cNvPr id="7" name="Picture 6">
            <a:extLst>
              <a:ext uri="{FF2B5EF4-FFF2-40B4-BE49-F238E27FC236}">
                <a16:creationId xmlns:a16="http://schemas.microsoft.com/office/drawing/2014/main" id="{281C9567-B8A7-DC68-4876-A280BC42C159}"/>
              </a:ext>
            </a:extLst>
          </p:cNvPr>
          <p:cNvPicPr>
            <a:picLocks noChangeAspect="1"/>
          </p:cNvPicPr>
          <p:nvPr/>
        </p:nvPicPr>
        <p:blipFill>
          <a:blip r:embed="rId3"/>
          <a:stretch>
            <a:fillRect/>
          </a:stretch>
        </p:blipFill>
        <p:spPr>
          <a:xfrm>
            <a:off x="408691" y="305896"/>
            <a:ext cx="3638649" cy="2894504"/>
          </a:xfrm>
          <a:prstGeom prst="rect">
            <a:avLst/>
          </a:prstGeom>
        </p:spPr>
      </p:pic>
      <p:pic>
        <p:nvPicPr>
          <p:cNvPr id="9" name="Picture 8">
            <a:extLst>
              <a:ext uri="{FF2B5EF4-FFF2-40B4-BE49-F238E27FC236}">
                <a16:creationId xmlns:a16="http://schemas.microsoft.com/office/drawing/2014/main" id="{CD0402D5-D044-AAA4-9902-546E72EE22D8}"/>
              </a:ext>
            </a:extLst>
          </p:cNvPr>
          <p:cNvPicPr>
            <a:picLocks noChangeAspect="1"/>
          </p:cNvPicPr>
          <p:nvPr/>
        </p:nvPicPr>
        <p:blipFill>
          <a:blip r:embed="rId4"/>
          <a:stretch>
            <a:fillRect/>
          </a:stretch>
        </p:blipFill>
        <p:spPr>
          <a:xfrm>
            <a:off x="226980" y="3352292"/>
            <a:ext cx="3890859" cy="3048508"/>
          </a:xfrm>
          <a:prstGeom prst="rect">
            <a:avLst/>
          </a:prstGeom>
        </p:spPr>
      </p:pic>
    </p:spTree>
    <p:extLst>
      <p:ext uri="{BB962C8B-B14F-4D97-AF65-F5344CB8AC3E}">
        <p14:creationId xmlns:p14="http://schemas.microsoft.com/office/powerpoint/2010/main" val="2621801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14A1FB-DB5B-5DEF-450F-FBA935324F7B}"/>
              </a:ext>
            </a:extLst>
          </p:cNvPr>
          <p:cNvPicPr>
            <a:picLocks noChangeAspect="1"/>
          </p:cNvPicPr>
          <p:nvPr/>
        </p:nvPicPr>
        <p:blipFill>
          <a:blip r:embed="rId3"/>
          <a:stretch>
            <a:fillRect/>
          </a:stretch>
        </p:blipFill>
        <p:spPr>
          <a:xfrm>
            <a:off x="422244" y="437793"/>
            <a:ext cx="3294253" cy="2569517"/>
          </a:xfrm>
          <a:prstGeom prst="rect">
            <a:avLst/>
          </a:prstGeom>
        </p:spPr>
      </p:pic>
      <p:sp>
        <p:nvSpPr>
          <p:cNvPr id="16" name="Rectangle 15">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14A5424-73F3-6256-79B2-30A33442CA43}"/>
              </a:ext>
            </a:extLst>
          </p:cNvPr>
          <p:cNvSpPr>
            <a:spLocks noGrp="1"/>
          </p:cNvSpPr>
          <p:nvPr>
            <p:ph type="title"/>
          </p:nvPr>
        </p:nvSpPr>
        <p:spPr>
          <a:xfrm>
            <a:off x="5315801" y="516835"/>
            <a:ext cx="5778919" cy="1666501"/>
          </a:xfrm>
        </p:spPr>
        <p:txBody>
          <a:bodyPr vert="horz" lIns="91440" tIns="45720" rIns="91440" bIns="45720" rtlCol="0" anchor="b">
            <a:normAutofit/>
          </a:bodyPr>
          <a:lstStyle/>
          <a:p>
            <a:pPr marR="0"/>
            <a:r>
              <a:rPr lang="en-US" sz="3700" b="0" i="0" u="none" strike="noStrike">
                <a:solidFill>
                  <a:srgbClr val="FFFFFF"/>
                </a:solidFill>
              </a:rPr>
              <a:t>Model 2: Hyperparameter Sweep with RMSprop Optimizer</a:t>
            </a:r>
          </a:p>
        </p:txBody>
      </p:sp>
      <p:cxnSp>
        <p:nvCxnSpPr>
          <p:cNvPr id="18" name="Straight Connector 17">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833CA7E0-958B-EF25-7F84-E837B8C78BB7}"/>
              </a:ext>
            </a:extLst>
          </p:cNvPr>
          <p:cNvSpPr>
            <a:spLocks noGrp="1"/>
          </p:cNvSpPr>
          <p:nvPr>
            <p:ph type="body" idx="1"/>
          </p:nvPr>
        </p:nvSpPr>
        <p:spPr>
          <a:xfrm>
            <a:off x="5315801" y="2361765"/>
            <a:ext cx="6559674" cy="4400135"/>
          </a:xfrm>
        </p:spPr>
        <p:txBody>
          <a:bodyPr vert="horz" lIns="0" tIns="45720" rIns="0" bIns="45720" rtlCol="0">
            <a:noAutofit/>
          </a:bodyPr>
          <a:lstStyle/>
          <a:p>
            <a:pPr marR="0" lvl="0">
              <a:lnSpc>
                <a:spcPct val="90000"/>
              </a:lnSpc>
            </a:pPr>
            <a:r>
              <a:rPr lang="en-US" sz="1200" b="0" i="0" u="none" strike="noStrike" baseline="0" dirty="0">
                <a:solidFill>
                  <a:srgbClr val="FFFFFF"/>
                </a:solidFill>
              </a:rPr>
              <a:t>Hyperparameters:</a:t>
            </a:r>
          </a:p>
          <a:p>
            <a:pPr marR="0" lvl="1">
              <a:lnSpc>
                <a:spcPct val="90000"/>
              </a:lnSpc>
            </a:pPr>
            <a:r>
              <a:rPr lang="en-US" sz="1200" b="1" i="0" u="none" strike="noStrike" baseline="0" dirty="0">
                <a:solidFill>
                  <a:srgbClr val="FFFFFF"/>
                </a:solidFill>
              </a:rPr>
              <a:t>Batch Size</a:t>
            </a:r>
            <a:r>
              <a:rPr lang="en-US" sz="1200" b="0" i="0" u="none" strike="noStrike" baseline="0" dirty="0">
                <a:solidFill>
                  <a:srgbClr val="FFFFFF"/>
                </a:solidFill>
              </a:rPr>
              <a:t>: 64, </a:t>
            </a:r>
            <a:r>
              <a:rPr lang="en-US" sz="1200" b="1" i="0" u="none" strike="noStrike" baseline="0" dirty="0">
                <a:solidFill>
                  <a:srgbClr val="FFFFFF"/>
                </a:solidFill>
              </a:rPr>
              <a:t>Dropout Rate</a:t>
            </a:r>
            <a:r>
              <a:rPr lang="en-US" sz="1200" b="0" i="0" u="none" strike="noStrike" baseline="0" dirty="0">
                <a:solidFill>
                  <a:srgbClr val="FFFFFF"/>
                </a:solidFill>
              </a:rPr>
              <a:t>: 0.5, </a:t>
            </a:r>
            <a:r>
              <a:rPr lang="en-US" sz="1200" b="1" i="0" u="none" strike="noStrike" baseline="0" dirty="0">
                <a:solidFill>
                  <a:srgbClr val="FFFFFF"/>
                </a:solidFill>
              </a:rPr>
              <a:t>Epochs</a:t>
            </a:r>
            <a:r>
              <a:rPr lang="en-US" sz="1200" b="0" i="0" u="none" strike="noStrike" baseline="0" dirty="0">
                <a:solidFill>
                  <a:srgbClr val="FFFFFF"/>
                </a:solidFill>
              </a:rPr>
              <a:t>: 20, </a:t>
            </a:r>
            <a:r>
              <a:rPr lang="en-US" sz="1200" b="1" i="0" u="none" strike="noStrike" baseline="0" dirty="0">
                <a:solidFill>
                  <a:srgbClr val="FFFFFF"/>
                </a:solidFill>
              </a:rPr>
              <a:t>Learning Rate</a:t>
            </a:r>
            <a:r>
              <a:rPr lang="en-US" sz="1200" b="0" i="0" u="none" strike="noStrike" baseline="0" dirty="0">
                <a:solidFill>
                  <a:srgbClr val="FFFFFF"/>
                </a:solidFill>
              </a:rPr>
              <a:t>: 0.0005, </a:t>
            </a:r>
            <a:r>
              <a:rPr lang="en-US" sz="1200" b="1" i="0" u="none" strike="noStrike" baseline="0" dirty="0">
                <a:solidFill>
                  <a:srgbClr val="FFFFFF"/>
                </a:solidFill>
              </a:rPr>
              <a:t>Optimizer</a:t>
            </a:r>
            <a:r>
              <a:rPr lang="en-US" sz="1200" b="0" i="0" u="none" strike="noStrike" baseline="0" dirty="0">
                <a:solidFill>
                  <a:srgbClr val="FFFFFF"/>
                </a:solidFill>
              </a:rPr>
              <a:t>: RMSprop, </a:t>
            </a:r>
            <a:r>
              <a:rPr lang="en-US" sz="1200" b="1" i="0" u="none" strike="noStrike" baseline="0" dirty="0">
                <a:solidFill>
                  <a:srgbClr val="FFFFFF"/>
                </a:solidFill>
              </a:rPr>
              <a:t>Weight Decay</a:t>
            </a:r>
            <a:r>
              <a:rPr lang="en-US" sz="1200" b="0" i="0" u="none" strike="noStrike" baseline="0" dirty="0">
                <a:solidFill>
                  <a:srgbClr val="FFFFFF"/>
                </a:solidFill>
              </a:rPr>
              <a:t>: 0</a:t>
            </a:r>
          </a:p>
          <a:p>
            <a:pPr marR="0" lvl="0">
              <a:lnSpc>
                <a:spcPct val="90000"/>
              </a:lnSpc>
            </a:pPr>
            <a:r>
              <a:rPr lang="en-US" sz="1200" b="0" i="0" u="none" strike="noStrike" baseline="0" dirty="0">
                <a:solidFill>
                  <a:srgbClr val="FFFFFF"/>
                </a:solidFill>
              </a:rPr>
              <a:t>Training Performance:</a:t>
            </a:r>
          </a:p>
          <a:p>
            <a:pPr marR="0" lvl="1">
              <a:lnSpc>
                <a:spcPct val="90000"/>
              </a:lnSpc>
            </a:pPr>
            <a:r>
              <a:rPr lang="en-US" sz="1200" b="1" i="0" u="none" strike="noStrike" baseline="0" dirty="0">
                <a:solidFill>
                  <a:srgbClr val="FFFFFF"/>
                </a:solidFill>
              </a:rPr>
              <a:t>Train Accuracy</a:t>
            </a:r>
            <a:r>
              <a:rPr lang="en-US" sz="1200" b="0" i="0" u="none" strike="noStrike" baseline="0" dirty="0">
                <a:solidFill>
                  <a:srgbClr val="FFFFFF"/>
                </a:solidFill>
              </a:rPr>
              <a:t>: 71.93% </a:t>
            </a:r>
          </a:p>
          <a:p>
            <a:pPr marR="0" lvl="1">
              <a:lnSpc>
                <a:spcPct val="90000"/>
              </a:lnSpc>
            </a:pPr>
            <a:r>
              <a:rPr lang="en-US" sz="1200" b="1" i="0" u="none" strike="noStrike" baseline="0" dirty="0">
                <a:solidFill>
                  <a:srgbClr val="FFFFFF"/>
                </a:solidFill>
              </a:rPr>
              <a:t>Train F1-Score</a:t>
            </a:r>
            <a:r>
              <a:rPr lang="en-US" sz="1200" b="0" i="0" u="none" strike="noStrike" baseline="0" dirty="0">
                <a:solidFill>
                  <a:srgbClr val="FFFFFF"/>
                </a:solidFill>
              </a:rPr>
              <a:t>: 0.72 </a:t>
            </a:r>
          </a:p>
          <a:p>
            <a:pPr marR="0" lvl="1">
              <a:lnSpc>
                <a:spcPct val="90000"/>
              </a:lnSpc>
            </a:pPr>
            <a:r>
              <a:rPr lang="en-US" sz="1200" b="1" i="0" u="none" strike="noStrike" baseline="0" dirty="0">
                <a:solidFill>
                  <a:srgbClr val="FFFFFF"/>
                </a:solidFill>
              </a:rPr>
              <a:t>Train Loss</a:t>
            </a:r>
            <a:r>
              <a:rPr lang="en-US" sz="1200" b="0" i="0" u="none" strike="noStrike" baseline="0" dirty="0">
                <a:solidFill>
                  <a:srgbClr val="FFFFFF"/>
                </a:solidFill>
              </a:rPr>
              <a:t>: 0.86 </a:t>
            </a:r>
          </a:p>
          <a:p>
            <a:pPr marR="0" lvl="0">
              <a:lnSpc>
                <a:spcPct val="90000"/>
              </a:lnSpc>
            </a:pPr>
            <a:r>
              <a:rPr lang="en-US" sz="1200" b="0" i="0" u="none" strike="noStrike" baseline="0" dirty="0">
                <a:solidFill>
                  <a:srgbClr val="FFFFFF"/>
                </a:solidFill>
              </a:rPr>
              <a:t>Validation Performance:</a:t>
            </a:r>
          </a:p>
          <a:p>
            <a:pPr marR="0" lvl="1">
              <a:lnSpc>
                <a:spcPct val="90000"/>
              </a:lnSpc>
            </a:pPr>
            <a:r>
              <a:rPr lang="en-US" sz="1200" b="1" i="0" u="none" strike="noStrike" baseline="0" dirty="0">
                <a:solidFill>
                  <a:srgbClr val="FFFFFF"/>
                </a:solidFill>
              </a:rPr>
              <a:t>Validation Accuracy</a:t>
            </a:r>
            <a:r>
              <a:rPr lang="en-US" sz="1200" b="0" i="0" u="none" strike="noStrike" baseline="0" dirty="0">
                <a:solidFill>
                  <a:srgbClr val="FFFFFF"/>
                </a:solidFill>
              </a:rPr>
              <a:t>: 56.80%</a:t>
            </a:r>
          </a:p>
          <a:p>
            <a:pPr marR="0" lvl="1">
              <a:lnSpc>
                <a:spcPct val="90000"/>
              </a:lnSpc>
            </a:pPr>
            <a:r>
              <a:rPr lang="en-US" sz="1200" b="1" i="0" u="none" strike="noStrike" baseline="0" dirty="0">
                <a:solidFill>
                  <a:srgbClr val="FFFFFF"/>
                </a:solidFill>
              </a:rPr>
              <a:t>Validation F1-Score</a:t>
            </a:r>
            <a:r>
              <a:rPr lang="en-US" sz="1200" b="0" i="0" u="none" strike="noStrike" baseline="0" dirty="0">
                <a:solidFill>
                  <a:srgbClr val="FFFFFF"/>
                </a:solidFill>
              </a:rPr>
              <a:t>: 0.57 </a:t>
            </a:r>
          </a:p>
          <a:p>
            <a:pPr marR="0" lvl="1">
              <a:lnSpc>
                <a:spcPct val="90000"/>
              </a:lnSpc>
            </a:pPr>
            <a:r>
              <a:rPr lang="en-US" sz="1200" b="1" i="0" u="none" strike="noStrike" baseline="0" dirty="0">
                <a:solidFill>
                  <a:srgbClr val="FFFFFF"/>
                </a:solidFill>
              </a:rPr>
              <a:t>Validation Loss</a:t>
            </a:r>
            <a:r>
              <a:rPr lang="en-US" sz="1200" b="0" i="0" u="none" strike="noStrike" baseline="0" dirty="0">
                <a:solidFill>
                  <a:srgbClr val="FFFFFF"/>
                </a:solidFill>
              </a:rPr>
              <a:t>: 1.47</a:t>
            </a:r>
          </a:p>
          <a:p>
            <a:pPr marR="0" lvl="0">
              <a:lnSpc>
                <a:spcPct val="90000"/>
              </a:lnSpc>
            </a:pPr>
            <a:r>
              <a:rPr lang="en-US" sz="1200" b="0" i="0" u="none" strike="noStrike" baseline="0" dirty="0">
                <a:solidFill>
                  <a:srgbClr val="FFFFFF"/>
                </a:solidFill>
              </a:rPr>
              <a:t>Overfitting Signs:</a:t>
            </a:r>
          </a:p>
          <a:p>
            <a:pPr marR="0" lvl="1">
              <a:lnSpc>
                <a:spcPct val="90000"/>
              </a:lnSpc>
            </a:pPr>
            <a:r>
              <a:rPr lang="en-US" sz="1200" b="1" i="0" u="none" strike="noStrike" baseline="0" dirty="0">
                <a:solidFill>
                  <a:srgbClr val="FFFFFF"/>
                </a:solidFill>
              </a:rPr>
              <a:t>Train Accuracy (71.93%)</a:t>
            </a:r>
            <a:r>
              <a:rPr lang="en-US" sz="1200" b="0" i="0" u="none" strike="noStrike" baseline="0" dirty="0">
                <a:solidFill>
                  <a:srgbClr val="FFFFFF"/>
                </a:solidFill>
              </a:rPr>
              <a:t> &gt; </a:t>
            </a:r>
            <a:r>
              <a:rPr lang="en-US" sz="1200" b="1" i="0" u="none" strike="noStrike" baseline="0" dirty="0">
                <a:solidFill>
                  <a:srgbClr val="FFFFFF"/>
                </a:solidFill>
              </a:rPr>
              <a:t>Validation Accuracy (56.80%)</a:t>
            </a:r>
            <a:r>
              <a:rPr lang="en-US" sz="1200" dirty="0">
                <a:solidFill>
                  <a:srgbClr val="FFFFFF"/>
                </a:solidFill>
              </a:rPr>
              <a:t>: M</a:t>
            </a:r>
            <a:r>
              <a:rPr lang="en-US" sz="1200" b="0" i="0" u="none" strike="noStrike" baseline="0" dirty="0">
                <a:solidFill>
                  <a:srgbClr val="FFFFFF"/>
                </a:solidFill>
              </a:rPr>
              <a:t>odel may be overfitting the training data. </a:t>
            </a:r>
          </a:p>
          <a:p>
            <a:pPr marR="0" lvl="1">
              <a:lnSpc>
                <a:spcPct val="90000"/>
              </a:lnSpc>
            </a:pPr>
            <a:r>
              <a:rPr lang="en-US" sz="1200" b="1" i="0" u="none" strike="noStrike" baseline="0" dirty="0">
                <a:solidFill>
                  <a:srgbClr val="FFFFFF"/>
                </a:solidFill>
              </a:rPr>
              <a:t>Train Loss (0.86)</a:t>
            </a:r>
            <a:r>
              <a:rPr lang="en-US" sz="1200" b="0" i="0" u="none" strike="noStrike" baseline="0" dirty="0">
                <a:solidFill>
                  <a:srgbClr val="FFFFFF"/>
                </a:solidFill>
              </a:rPr>
              <a:t> &lt; </a:t>
            </a:r>
            <a:r>
              <a:rPr lang="en-US" sz="1200" b="1" i="0" u="none" strike="noStrike" baseline="0" dirty="0">
                <a:solidFill>
                  <a:srgbClr val="FFFFFF"/>
                </a:solidFill>
              </a:rPr>
              <a:t>Validation Loss (1.47)</a:t>
            </a:r>
            <a:r>
              <a:rPr lang="en-US" sz="1200" dirty="0">
                <a:solidFill>
                  <a:srgbClr val="FFFFFF"/>
                </a:solidFill>
              </a:rPr>
              <a:t>: M</a:t>
            </a:r>
            <a:r>
              <a:rPr lang="en-US" sz="1200" b="0" i="0" u="none" strike="noStrike" baseline="0" dirty="0">
                <a:solidFill>
                  <a:srgbClr val="FFFFFF"/>
                </a:solidFill>
              </a:rPr>
              <a:t>odel fits the training data more effectively than the validation data. </a:t>
            </a:r>
          </a:p>
          <a:p>
            <a:pPr marR="0" lvl="1">
              <a:lnSpc>
                <a:spcPct val="90000"/>
              </a:lnSpc>
            </a:pPr>
            <a:r>
              <a:rPr lang="en-US" sz="1200" b="0" i="0" u="none" strike="noStrike" baseline="0" dirty="0">
                <a:solidFill>
                  <a:srgbClr val="FFFFFF"/>
                </a:solidFill>
              </a:rPr>
              <a:t>The </a:t>
            </a:r>
            <a:r>
              <a:rPr lang="en-US" sz="1200" b="1" i="0" u="none" strike="noStrike" baseline="0" dirty="0">
                <a:solidFill>
                  <a:srgbClr val="FFFFFF"/>
                </a:solidFill>
              </a:rPr>
              <a:t>Train F1-Score (0.72)</a:t>
            </a:r>
            <a:r>
              <a:rPr lang="en-US" sz="1200" b="0" i="0" u="none" strike="noStrike" baseline="0" dirty="0">
                <a:solidFill>
                  <a:srgbClr val="FFFFFF"/>
                </a:solidFill>
              </a:rPr>
              <a:t> &gt; </a:t>
            </a:r>
            <a:r>
              <a:rPr lang="en-US" sz="1200" b="1" i="0" u="none" strike="noStrike" baseline="0" dirty="0">
                <a:solidFill>
                  <a:srgbClr val="FFFFFF"/>
                </a:solidFill>
              </a:rPr>
              <a:t>Validation F1-Score (0.57)</a:t>
            </a:r>
            <a:r>
              <a:rPr lang="en-US" sz="1200" dirty="0">
                <a:solidFill>
                  <a:srgbClr val="FFFFFF"/>
                </a:solidFill>
              </a:rPr>
              <a:t>: R</a:t>
            </a:r>
            <a:r>
              <a:rPr lang="en-US" sz="1200" b="0" i="0" u="none" strike="noStrike" baseline="0" dirty="0">
                <a:solidFill>
                  <a:srgbClr val="FFFFFF"/>
                </a:solidFill>
              </a:rPr>
              <a:t>einforcing the idea of overfitting, where the model performs better on training data but struggles to generalize to new data.</a:t>
            </a:r>
          </a:p>
        </p:txBody>
      </p:sp>
      <p:pic>
        <p:nvPicPr>
          <p:cNvPr id="7" name="Picture 6">
            <a:extLst>
              <a:ext uri="{FF2B5EF4-FFF2-40B4-BE49-F238E27FC236}">
                <a16:creationId xmlns:a16="http://schemas.microsoft.com/office/drawing/2014/main" id="{9B9077BF-596F-ACEA-568B-F950A9B0DC6C}"/>
              </a:ext>
            </a:extLst>
          </p:cNvPr>
          <p:cNvPicPr>
            <a:picLocks noChangeAspect="1"/>
          </p:cNvPicPr>
          <p:nvPr/>
        </p:nvPicPr>
        <p:blipFill>
          <a:blip r:embed="rId4"/>
          <a:stretch>
            <a:fillRect/>
          </a:stretch>
        </p:blipFill>
        <p:spPr>
          <a:xfrm>
            <a:off x="316524" y="3567349"/>
            <a:ext cx="3399973" cy="2650571"/>
          </a:xfrm>
          <a:prstGeom prst="rect">
            <a:avLst/>
          </a:prstGeom>
        </p:spPr>
      </p:pic>
    </p:spTree>
    <p:extLst>
      <p:ext uri="{BB962C8B-B14F-4D97-AF65-F5344CB8AC3E}">
        <p14:creationId xmlns:p14="http://schemas.microsoft.com/office/powerpoint/2010/main" val="1857315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C3B6EAC-45C9-6AD8-3B45-6964B164C7F3}"/>
              </a:ext>
            </a:extLst>
          </p:cNvPr>
          <p:cNvPicPr>
            <a:picLocks noChangeAspect="1"/>
          </p:cNvPicPr>
          <p:nvPr/>
        </p:nvPicPr>
        <p:blipFill>
          <a:blip r:embed="rId3"/>
          <a:stretch>
            <a:fillRect/>
          </a:stretch>
        </p:blipFill>
        <p:spPr>
          <a:xfrm>
            <a:off x="324030" y="338965"/>
            <a:ext cx="3294253" cy="2635402"/>
          </a:xfrm>
          <a:prstGeom prst="rect">
            <a:avLst/>
          </a:prstGeom>
        </p:spPr>
      </p:pic>
      <p:sp>
        <p:nvSpPr>
          <p:cNvPr id="16" name="Rectangle 15">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8DCDFC1-C4AC-53B8-B5C0-32BB334A3301}"/>
              </a:ext>
            </a:extLst>
          </p:cNvPr>
          <p:cNvSpPr>
            <a:spLocks noGrp="1"/>
          </p:cNvSpPr>
          <p:nvPr>
            <p:ph type="title"/>
          </p:nvPr>
        </p:nvSpPr>
        <p:spPr>
          <a:xfrm>
            <a:off x="5315801" y="516835"/>
            <a:ext cx="5778919" cy="1666501"/>
          </a:xfrm>
        </p:spPr>
        <p:txBody>
          <a:bodyPr vert="horz" lIns="91440" tIns="45720" rIns="91440" bIns="45720" rtlCol="0" anchor="b">
            <a:normAutofit/>
          </a:bodyPr>
          <a:lstStyle/>
          <a:p>
            <a:pPr marR="0"/>
            <a:r>
              <a:rPr lang="en-US" sz="3700" b="0" i="0" u="none" strike="noStrike">
                <a:solidFill>
                  <a:srgbClr val="FFFFFF"/>
                </a:solidFill>
              </a:rPr>
              <a:t>Model 3: Hyperparameter Sweep with Adam Optimizer</a:t>
            </a:r>
          </a:p>
        </p:txBody>
      </p:sp>
      <p:cxnSp>
        <p:nvCxnSpPr>
          <p:cNvPr id="18" name="Straight Connector 17">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96B7E6C-F0CB-3E53-6474-A62C10F093F3}"/>
              </a:ext>
            </a:extLst>
          </p:cNvPr>
          <p:cNvSpPr>
            <a:spLocks noGrp="1"/>
          </p:cNvSpPr>
          <p:nvPr>
            <p:ph type="body" idx="1"/>
          </p:nvPr>
        </p:nvSpPr>
        <p:spPr>
          <a:xfrm>
            <a:off x="5183541" y="2505069"/>
            <a:ext cx="6917019" cy="4181684"/>
          </a:xfrm>
        </p:spPr>
        <p:txBody>
          <a:bodyPr vert="horz" lIns="0" tIns="45720" rIns="0" bIns="45720" rtlCol="0">
            <a:noAutofit/>
          </a:bodyPr>
          <a:lstStyle/>
          <a:p>
            <a:pPr marR="0" lvl="0">
              <a:lnSpc>
                <a:spcPct val="90000"/>
              </a:lnSpc>
            </a:pPr>
            <a:r>
              <a:rPr lang="en-US" sz="1400" b="0" i="0" u="none" strike="noStrike" baseline="0" dirty="0">
                <a:solidFill>
                  <a:srgbClr val="FFFFFF"/>
                </a:solidFill>
              </a:rPr>
              <a:t>Hyperparameters:</a:t>
            </a:r>
          </a:p>
          <a:p>
            <a:pPr marR="0" lvl="1">
              <a:lnSpc>
                <a:spcPct val="90000"/>
              </a:lnSpc>
            </a:pPr>
            <a:r>
              <a:rPr lang="en-US" sz="1200" b="1" i="0" u="none" strike="noStrike" baseline="0" dirty="0">
                <a:solidFill>
                  <a:srgbClr val="FFFFFF"/>
                </a:solidFill>
              </a:rPr>
              <a:t>Batch Size</a:t>
            </a:r>
            <a:r>
              <a:rPr lang="en-US" sz="1200" b="0" i="0" u="none" strike="noStrike" baseline="0" dirty="0">
                <a:solidFill>
                  <a:srgbClr val="FFFFFF"/>
                </a:solidFill>
              </a:rPr>
              <a:t>: 64, </a:t>
            </a:r>
            <a:r>
              <a:rPr lang="en-US" sz="1200" b="1" i="0" u="none" strike="noStrike" baseline="0" dirty="0">
                <a:solidFill>
                  <a:srgbClr val="FFFFFF"/>
                </a:solidFill>
              </a:rPr>
              <a:t>Dropout Rate</a:t>
            </a:r>
            <a:r>
              <a:rPr lang="en-US" sz="1200" b="0" i="0" u="none" strike="noStrike" baseline="0" dirty="0">
                <a:solidFill>
                  <a:srgbClr val="FFFFFF"/>
                </a:solidFill>
              </a:rPr>
              <a:t>: 0.5, </a:t>
            </a:r>
            <a:r>
              <a:rPr lang="en-US" sz="1200" b="1" i="0" u="none" strike="noStrike" baseline="0" dirty="0">
                <a:solidFill>
                  <a:srgbClr val="FFFFFF"/>
                </a:solidFill>
              </a:rPr>
              <a:t>Epochs</a:t>
            </a:r>
            <a:r>
              <a:rPr lang="en-US" sz="1200" b="0" i="0" u="none" strike="noStrike" baseline="0" dirty="0">
                <a:solidFill>
                  <a:srgbClr val="FFFFFF"/>
                </a:solidFill>
              </a:rPr>
              <a:t>: 20,  </a:t>
            </a:r>
            <a:r>
              <a:rPr lang="en-US" sz="1200" b="1" i="0" u="none" strike="noStrike" baseline="0" dirty="0">
                <a:solidFill>
                  <a:srgbClr val="FFFFFF"/>
                </a:solidFill>
              </a:rPr>
              <a:t>Learning Rate</a:t>
            </a:r>
            <a:r>
              <a:rPr lang="en-US" sz="1200" b="0" i="0" u="none" strike="noStrike" baseline="0" dirty="0">
                <a:solidFill>
                  <a:srgbClr val="FFFFFF"/>
                </a:solidFill>
              </a:rPr>
              <a:t>: 0.0005, </a:t>
            </a:r>
            <a:r>
              <a:rPr lang="en-US" sz="1200" b="1" i="0" u="none" strike="noStrike" baseline="0" dirty="0">
                <a:solidFill>
                  <a:srgbClr val="FFFFFF"/>
                </a:solidFill>
              </a:rPr>
              <a:t>Optimizer</a:t>
            </a:r>
            <a:r>
              <a:rPr lang="en-US" sz="1200" b="0" i="0" u="none" strike="noStrike" baseline="0" dirty="0">
                <a:solidFill>
                  <a:srgbClr val="FFFFFF"/>
                </a:solidFill>
              </a:rPr>
              <a:t>: Adam, </a:t>
            </a:r>
            <a:r>
              <a:rPr lang="en-US" sz="1200" b="1" i="0" u="none" strike="noStrike" baseline="0" dirty="0">
                <a:solidFill>
                  <a:srgbClr val="FFFFFF"/>
                </a:solidFill>
              </a:rPr>
              <a:t>Weight Decay</a:t>
            </a:r>
            <a:r>
              <a:rPr lang="en-US" sz="1200" b="0" i="0" u="none" strike="noStrike" baseline="0" dirty="0">
                <a:solidFill>
                  <a:srgbClr val="FFFFFF"/>
                </a:solidFill>
              </a:rPr>
              <a:t>: 0.00001</a:t>
            </a:r>
          </a:p>
          <a:p>
            <a:pPr marR="0" lvl="0">
              <a:lnSpc>
                <a:spcPct val="90000"/>
              </a:lnSpc>
            </a:pPr>
            <a:r>
              <a:rPr lang="en-US" sz="1200" b="0" i="0" u="none" strike="noStrike" baseline="0" dirty="0">
                <a:solidFill>
                  <a:srgbClr val="FFFFFF"/>
                </a:solidFill>
              </a:rPr>
              <a:t>Training Performance:</a:t>
            </a:r>
          </a:p>
          <a:p>
            <a:pPr marR="0" lvl="1">
              <a:lnSpc>
                <a:spcPct val="90000"/>
              </a:lnSpc>
            </a:pPr>
            <a:r>
              <a:rPr lang="en-US" sz="1200" b="1" i="0" u="none" strike="noStrike" baseline="0" dirty="0">
                <a:solidFill>
                  <a:srgbClr val="FFFFFF"/>
                </a:solidFill>
              </a:rPr>
              <a:t>Train Accuracy</a:t>
            </a:r>
            <a:r>
              <a:rPr lang="en-US" sz="1200" b="0" i="0" u="none" strike="noStrike" baseline="0" dirty="0">
                <a:solidFill>
                  <a:srgbClr val="FFFFFF"/>
                </a:solidFill>
              </a:rPr>
              <a:t>: 82.32 </a:t>
            </a:r>
          </a:p>
          <a:p>
            <a:pPr marR="0" lvl="1">
              <a:lnSpc>
                <a:spcPct val="90000"/>
              </a:lnSpc>
            </a:pPr>
            <a:r>
              <a:rPr lang="en-US" sz="1200" b="1" i="0" u="none" strike="noStrike" baseline="0" dirty="0">
                <a:solidFill>
                  <a:srgbClr val="FFFFFF"/>
                </a:solidFill>
              </a:rPr>
              <a:t>Train F1-Score</a:t>
            </a:r>
            <a:r>
              <a:rPr lang="en-US" sz="1200" b="0" i="0" u="none" strike="noStrike" baseline="0" dirty="0">
                <a:solidFill>
                  <a:srgbClr val="FFFFFF"/>
                </a:solidFill>
              </a:rPr>
              <a:t>: 0.82 </a:t>
            </a:r>
          </a:p>
          <a:p>
            <a:pPr marR="0" lvl="1">
              <a:lnSpc>
                <a:spcPct val="90000"/>
              </a:lnSpc>
            </a:pPr>
            <a:r>
              <a:rPr lang="en-US" sz="1200" b="1" i="0" u="none" strike="noStrike" baseline="0" dirty="0">
                <a:solidFill>
                  <a:srgbClr val="FFFFFF"/>
                </a:solidFill>
              </a:rPr>
              <a:t>Train Loss</a:t>
            </a:r>
            <a:r>
              <a:rPr lang="en-US" sz="1200" b="0" i="0" u="none" strike="noStrike" baseline="0" dirty="0">
                <a:solidFill>
                  <a:srgbClr val="FFFFFF"/>
                </a:solidFill>
              </a:rPr>
              <a:t>: 0.53</a:t>
            </a:r>
          </a:p>
          <a:p>
            <a:pPr marR="0" lvl="0">
              <a:lnSpc>
                <a:spcPct val="90000"/>
              </a:lnSpc>
            </a:pPr>
            <a:r>
              <a:rPr lang="en-US" sz="1200" b="0" i="0" u="none" strike="noStrike" baseline="0" dirty="0">
                <a:solidFill>
                  <a:srgbClr val="FFFFFF"/>
                </a:solidFill>
              </a:rPr>
              <a:t>Validation Performance:</a:t>
            </a:r>
          </a:p>
          <a:p>
            <a:pPr marR="0" lvl="1">
              <a:lnSpc>
                <a:spcPct val="90000"/>
              </a:lnSpc>
            </a:pPr>
            <a:r>
              <a:rPr lang="en-US" sz="1200" b="1" i="0" u="none" strike="noStrike" baseline="0" dirty="0">
                <a:solidFill>
                  <a:srgbClr val="FFFFFF"/>
                </a:solidFill>
              </a:rPr>
              <a:t>Validation Accuracy</a:t>
            </a:r>
            <a:r>
              <a:rPr lang="en-US" sz="1200" b="0" i="0" u="none" strike="noStrike" baseline="0" dirty="0">
                <a:solidFill>
                  <a:srgbClr val="FFFFFF"/>
                </a:solidFill>
              </a:rPr>
              <a:t>: 58.73% </a:t>
            </a:r>
          </a:p>
          <a:p>
            <a:pPr marR="0" lvl="1">
              <a:lnSpc>
                <a:spcPct val="90000"/>
              </a:lnSpc>
            </a:pPr>
            <a:r>
              <a:rPr lang="en-US" sz="1200" b="1" i="0" u="none" strike="noStrike" baseline="0" dirty="0">
                <a:solidFill>
                  <a:srgbClr val="FFFFFF"/>
                </a:solidFill>
              </a:rPr>
              <a:t>Validation F1-Score</a:t>
            </a:r>
            <a:r>
              <a:rPr lang="en-US" sz="1200" b="0" i="0" u="none" strike="noStrike" baseline="0" dirty="0">
                <a:solidFill>
                  <a:srgbClr val="FFFFFF"/>
                </a:solidFill>
              </a:rPr>
              <a:t>: 0.59 </a:t>
            </a:r>
          </a:p>
          <a:p>
            <a:pPr marR="0" lvl="1">
              <a:lnSpc>
                <a:spcPct val="90000"/>
              </a:lnSpc>
            </a:pPr>
            <a:r>
              <a:rPr lang="en-US" sz="1200" b="1" i="0" u="none" strike="noStrike" baseline="0" dirty="0">
                <a:solidFill>
                  <a:srgbClr val="FFFFFF"/>
                </a:solidFill>
              </a:rPr>
              <a:t>Validation Loss</a:t>
            </a:r>
            <a:r>
              <a:rPr lang="en-US" sz="1200" b="0" i="0" u="none" strike="noStrike" baseline="0" dirty="0">
                <a:solidFill>
                  <a:srgbClr val="FFFFFF"/>
                </a:solidFill>
              </a:rPr>
              <a:t>: 1.60</a:t>
            </a:r>
          </a:p>
          <a:p>
            <a:pPr marR="0" lvl="0">
              <a:lnSpc>
                <a:spcPct val="90000"/>
              </a:lnSpc>
            </a:pPr>
            <a:r>
              <a:rPr lang="en-US" sz="1200" b="0" i="0" u="none" strike="noStrike" baseline="0" dirty="0">
                <a:solidFill>
                  <a:srgbClr val="FFFFFF"/>
                </a:solidFill>
              </a:rPr>
              <a:t>Overfitting Signs:</a:t>
            </a:r>
          </a:p>
          <a:p>
            <a:pPr marR="0" lvl="1">
              <a:lnSpc>
                <a:spcPct val="90000"/>
              </a:lnSpc>
            </a:pPr>
            <a:r>
              <a:rPr lang="en-US" sz="1200" b="1" i="0" u="none" strike="noStrike" baseline="0" dirty="0">
                <a:solidFill>
                  <a:srgbClr val="FFFFFF"/>
                </a:solidFill>
              </a:rPr>
              <a:t>Train Accuracy (82.32%)</a:t>
            </a:r>
            <a:r>
              <a:rPr lang="en-US" sz="1200" b="0" i="0" u="none" strike="noStrike" baseline="0" dirty="0">
                <a:solidFill>
                  <a:srgbClr val="FFFFFF"/>
                </a:solidFill>
              </a:rPr>
              <a:t> &gt;  </a:t>
            </a:r>
            <a:r>
              <a:rPr lang="en-US" sz="1200" b="1" i="0" u="none" strike="noStrike" baseline="0" dirty="0">
                <a:solidFill>
                  <a:srgbClr val="FFFFFF"/>
                </a:solidFill>
              </a:rPr>
              <a:t>Validation Accuracy (58.73%)</a:t>
            </a:r>
            <a:r>
              <a:rPr lang="en-US" sz="1200" b="0" i="0" u="none" strike="noStrike" baseline="0" dirty="0">
                <a:solidFill>
                  <a:srgbClr val="FFFFFF"/>
                </a:solidFill>
              </a:rPr>
              <a:t>, which points to potential overfitting.</a:t>
            </a:r>
          </a:p>
          <a:p>
            <a:pPr marR="0" lvl="1">
              <a:lnSpc>
                <a:spcPct val="90000"/>
              </a:lnSpc>
            </a:pPr>
            <a:r>
              <a:rPr lang="en-US" sz="1200" b="1" i="0" u="none" strike="noStrike" baseline="0" dirty="0">
                <a:solidFill>
                  <a:srgbClr val="FFFFFF"/>
                </a:solidFill>
              </a:rPr>
              <a:t>Train Loss (0.53)</a:t>
            </a:r>
            <a:r>
              <a:rPr lang="en-US" sz="1200" b="0" i="0" u="none" strike="noStrike" baseline="0" dirty="0">
                <a:solidFill>
                  <a:srgbClr val="FFFFFF"/>
                </a:solidFill>
              </a:rPr>
              <a:t> &lt; </a:t>
            </a:r>
            <a:r>
              <a:rPr lang="en-US" sz="1200" b="1" i="0" u="none" strike="noStrike" baseline="0" dirty="0">
                <a:solidFill>
                  <a:srgbClr val="FFFFFF"/>
                </a:solidFill>
              </a:rPr>
              <a:t>Validation Loss (1.60)</a:t>
            </a:r>
            <a:r>
              <a:rPr lang="en-US" sz="1200" dirty="0">
                <a:solidFill>
                  <a:srgbClr val="FFFFFF"/>
                </a:solidFill>
              </a:rPr>
              <a:t> : P</a:t>
            </a:r>
            <a:r>
              <a:rPr lang="en-US" sz="1200" b="0" i="0" u="none" strike="noStrike" baseline="0" dirty="0">
                <a:solidFill>
                  <a:srgbClr val="FFFFFF"/>
                </a:solidFill>
              </a:rPr>
              <a:t>ossibility of overfitting.</a:t>
            </a:r>
          </a:p>
          <a:p>
            <a:pPr marR="0" lvl="1">
              <a:lnSpc>
                <a:spcPct val="90000"/>
              </a:lnSpc>
            </a:pPr>
            <a:r>
              <a:rPr lang="en-US" sz="1200" b="0" i="0" u="none" strike="noStrike" baseline="0" dirty="0">
                <a:solidFill>
                  <a:srgbClr val="FFFFFF"/>
                </a:solidFill>
              </a:rPr>
              <a:t>The </a:t>
            </a:r>
            <a:r>
              <a:rPr lang="en-US" sz="1200" b="1" i="0" u="none" strike="noStrike" baseline="0" dirty="0">
                <a:solidFill>
                  <a:srgbClr val="FFFFFF"/>
                </a:solidFill>
              </a:rPr>
              <a:t>Train F1-Score (0.82)</a:t>
            </a:r>
            <a:r>
              <a:rPr lang="en-US" sz="1200" b="0" i="0" u="none" strike="noStrike" baseline="0" dirty="0">
                <a:solidFill>
                  <a:srgbClr val="FFFFFF"/>
                </a:solidFill>
              </a:rPr>
              <a:t> &gt;  </a:t>
            </a:r>
            <a:r>
              <a:rPr lang="en-US" sz="1200" b="1" i="0" u="none" strike="noStrike" baseline="0" dirty="0">
                <a:solidFill>
                  <a:srgbClr val="FFFFFF"/>
                </a:solidFill>
              </a:rPr>
              <a:t>Validation F1-Score (0.59)</a:t>
            </a:r>
            <a:r>
              <a:rPr lang="en-US" sz="1200" b="0" i="0" u="none" strike="noStrike" baseline="0" dirty="0">
                <a:solidFill>
                  <a:srgbClr val="FFFFFF"/>
                </a:solidFill>
              </a:rPr>
              <a:t>, further confirming the trend of the model excelling on the training data but not generalizing as effectively to new data.</a:t>
            </a:r>
          </a:p>
        </p:txBody>
      </p:sp>
      <p:pic>
        <p:nvPicPr>
          <p:cNvPr id="7" name="Picture 6">
            <a:extLst>
              <a:ext uri="{FF2B5EF4-FFF2-40B4-BE49-F238E27FC236}">
                <a16:creationId xmlns:a16="http://schemas.microsoft.com/office/drawing/2014/main" id="{1940588D-49C3-C5B8-AC30-5B72F9C8B6FB}"/>
              </a:ext>
            </a:extLst>
          </p:cNvPr>
          <p:cNvPicPr>
            <a:picLocks noChangeAspect="1"/>
          </p:cNvPicPr>
          <p:nvPr/>
        </p:nvPicPr>
        <p:blipFill>
          <a:blip r:embed="rId4"/>
          <a:stretch>
            <a:fillRect/>
          </a:stretch>
        </p:blipFill>
        <p:spPr>
          <a:xfrm>
            <a:off x="190760" y="3277926"/>
            <a:ext cx="3427523" cy="2721707"/>
          </a:xfrm>
          <a:prstGeom prst="rect">
            <a:avLst/>
          </a:prstGeom>
        </p:spPr>
      </p:pic>
    </p:spTree>
    <p:extLst>
      <p:ext uri="{BB962C8B-B14F-4D97-AF65-F5344CB8AC3E}">
        <p14:creationId xmlns:p14="http://schemas.microsoft.com/office/powerpoint/2010/main" val="791009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5DC0E0-B8F0-4B5E-EA8A-2B7EC8309FA2}"/>
              </a:ext>
            </a:extLst>
          </p:cNvPr>
          <p:cNvPicPr>
            <a:picLocks noChangeAspect="1"/>
          </p:cNvPicPr>
          <p:nvPr/>
        </p:nvPicPr>
        <p:blipFill>
          <a:blip r:embed="rId3"/>
          <a:stretch>
            <a:fillRect/>
          </a:stretch>
        </p:blipFill>
        <p:spPr>
          <a:xfrm>
            <a:off x="473044" y="270109"/>
            <a:ext cx="3294253" cy="2585988"/>
          </a:xfrm>
          <a:prstGeom prst="rect">
            <a:avLst/>
          </a:prstGeom>
        </p:spPr>
      </p:pic>
      <p:sp>
        <p:nvSpPr>
          <p:cNvPr id="16" name="Rectangle 15">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44F5E16-A550-60C0-2C01-9315E066681F}"/>
              </a:ext>
            </a:extLst>
          </p:cNvPr>
          <p:cNvSpPr>
            <a:spLocks noGrp="1"/>
          </p:cNvSpPr>
          <p:nvPr>
            <p:ph type="title"/>
          </p:nvPr>
        </p:nvSpPr>
        <p:spPr>
          <a:xfrm>
            <a:off x="5315801" y="516835"/>
            <a:ext cx="5778919" cy="1666501"/>
          </a:xfrm>
        </p:spPr>
        <p:txBody>
          <a:bodyPr vert="horz" lIns="91440" tIns="45720" rIns="91440" bIns="45720" rtlCol="0" anchor="b">
            <a:normAutofit/>
          </a:bodyPr>
          <a:lstStyle/>
          <a:p>
            <a:pPr marR="0"/>
            <a:r>
              <a:rPr lang="en-US" sz="4000" b="0" i="0" u="none" strike="noStrike">
                <a:solidFill>
                  <a:srgbClr val="FFFFFF"/>
                </a:solidFill>
              </a:rPr>
              <a:t>Model 4: Hyperparameter Sweep with SGD Optimizer</a:t>
            </a:r>
          </a:p>
        </p:txBody>
      </p:sp>
      <p:cxnSp>
        <p:nvCxnSpPr>
          <p:cNvPr id="18" name="Straight Connector 17">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CC29E57F-270F-FB28-A947-CC78061F5641}"/>
              </a:ext>
            </a:extLst>
          </p:cNvPr>
          <p:cNvSpPr>
            <a:spLocks noGrp="1"/>
          </p:cNvSpPr>
          <p:nvPr>
            <p:ph type="body" idx="1"/>
          </p:nvPr>
        </p:nvSpPr>
        <p:spPr>
          <a:xfrm>
            <a:off x="5111418" y="2344202"/>
            <a:ext cx="6754278" cy="4217466"/>
          </a:xfrm>
        </p:spPr>
        <p:txBody>
          <a:bodyPr vert="horz" lIns="0" tIns="45720" rIns="0" bIns="45720" rtlCol="0">
            <a:noAutofit/>
          </a:bodyPr>
          <a:lstStyle/>
          <a:p>
            <a:pPr marR="0" lvl="0">
              <a:lnSpc>
                <a:spcPct val="90000"/>
              </a:lnSpc>
            </a:pPr>
            <a:r>
              <a:rPr lang="en-US" sz="1100" b="1" i="0" u="none" strike="noStrike" baseline="0" dirty="0">
                <a:solidFill>
                  <a:srgbClr val="FFFFFF"/>
                </a:solidFill>
              </a:rPr>
              <a:t>Hyperparameters:</a:t>
            </a:r>
          </a:p>
          <a:p>
            <a:pPr marR="0" lvl="1">
              <a:lnSpc>
                <a:spcPct val="90000"/>
              </a:lnSpc>
            </a:pPr>
            <a:r>
              <a:rPr lang="en-US" sz="1100" b="1" i="0" u="none" strike="noStrike" baseline="0" dirty="0">
                <a:solidFill>
                  <a:srgbClr val="FFFFFF"/>
                </a:solidFill>
              </a:rPr>
              <a:t>Batch Size</a:t>
            </a:r>
            <a:r>
              <a:rPr lang="en-US" sz="1100" b="0" i="0" u="none" strike="noStrike" baseline="0" dirty="0">
                <a:solidFill>
                  <a:srgbClr val="FFFFFF"/>
                </a:solidFill>
              </a:rPr>
              <a:t>: 64, </a:t>
            </a:r>
            <a:r>
              <a:rPr lang="en-US" sz="1100" b="1" i="0" u="none" strike="noStrike" baseline="0" dirty="0">
                <a:solidFill>
                  <a:srgbClr val="FFFFFF"/>
                </a:solidFill>
              </a:rPr>
              <a:t>Dropout Rate</a:t>
            </a:r>
            <a:r>
              <a:rPr lang="en-US" sz="1100" b="0" i="0" u="none" strike="noStrike" baseline="0" dirty="0">
                <a:solidFill>
                  <a:srgbClr val="FFFFFF"/>
                </a:solidFill>
              </a:rPr>
              <a:t>: 0.2, </a:t>
            </a:r>
            <a:r>
              <a:rPr lang="en-US" sz="1100" b="1" i="0" u="none" strike="noStrike" baseline="0" dirty="0">
                <a:solidFill>
                  <a:srgbClr val="FFFFFF"/>
                </a:solidFill>
              </a:rPr>
              <a:t>Epochs</a:t>
            </a:r>
            <a:r>
              <a:rPr lang="en-US" sz="1100" b="0" i="0" u="none" strike="noStrike" baseline="0" dirty="0">
                <a:solidFill>
                  <a:srgbClr val="FFFFFF"/>
                </a:solidFill>
              </a:rPr>
              <a:t>: 20, </a:t>
            </a:r>
            <a:r>
              <a:rPr lang="en-US" sz="1100" b="1" i="0" u="none" strike="noStrike" baseline="0" dirty="0">
                <a:solidFill>
                  <a:srgbClr val="FFFFFF"/>
                </a:solidFill>
              </a:rPr>
              <a:t>Learning Rate</a:t>
            </a:r>
            <a:r>
              <a:rPr lang="en-US" sz="1100" b="0" i="0" u="none" strike="noStrike" baseline="0" dirty="0">
                <a:solidFill>
                  <a:srgbClr val="FFFFFF"/>
                </a:solidFill>
              </a:rPr>
              <a:t>: 0.005, </a:t>
            </a:r>
            <a:r>
              <a:rPr lang="en-US" sz="1100" b="1" i="0" u="none" strike="noStrike" baseline="0" dirty="0">
                <a:solidFill>
                  <a:srgbClr val="FFFFFF"/>
                </a:solidFill>
              </a:rPr>
              <a:t>Optimizer</a:t>
            </a:r>
            <a:r>
              <a:rPr lang="en-US" sz="1100" b="0" i="0" u="none" strike="noStrike" baseline="0" dirty="0">
                <a:solidFill>
                  <a:srgbClr val="FFFFFF"/>
                </a:solidFill>
              </a:rPr>
              <a:t>: SGD, </a:t>
            </a:r>
            <a:r>
              <a:rPr lang="en-US" sz="1100" b="1" i="0" u="none" strike="noStrike" baseline="0" dirty="0">
                <a:solidFill>
                  <a:srgbClr val="FFFFFF"/>
                </a:solidFill>
              </a:rPr>
              <a:t>Weight Decay</a:t>
            </a:r>
            <a:r>
              <a:rPr lang="en-US" sz="1100" b="0" i="0" u="none" strike="noStrike" baseline="0" dirty="0">
                <a:solidFill>
                  <a:srgbClr val="FFFFFF"/>
                </a:solidFill>
              </a:rPr>
              <a:t>: 0.00001</a:t>
            </a:r>
          </a:p>
          <a:p>
            <a:pPr marR="0" lvl="0">
              <a:lnSpc>
                <a:spcPct val="90000"/>
              </a:lnSpc>
            </a:pPr>
            <a:r>
              <a:rPr lang="en-US" sz="1100" b="0" i="0" u="none" strike="noStrike" baseline="0" dirty="0">
                <a:solidFill>
                  <a:srgbClr val="FFFFFF"/>
                </a:solidFill>
              </a:rPr>
              <a:t>Training Performance:</a:t>
            </a:r>
          </a:p>
          <a:p>
            <a:pPr marR="0" lvl="1">
              <a:lnSpc>
                <a:spcPct val="90000"/>
              </a:lnSpc>
            </a:pPr>
            <a:r>
              <a:rPr lang="en-US" sz="1100" b="1" i="0" u="none" strike="noStrike" baseline="0" dirty="0">
                <a:solidFill>
                  <a:srgbClr val="FFFFFF"/>
                </a:solidFill>
              </a:rPr>
              <a:t>Train Accuracy</a:t>
            </a:r>
            <a:r>
              <a:rPr lang="en-US" sz="1100" b="0" i="0" u="none" strike="noStrike" baseline="0" dirty="0">
                <a:solidFill>
                  <a:srgbClr val="FFFFFF"/>
                </a:solidFill>
              </a:rPr>
              <a:t>: 55.50% </a:t>
            </a:r>
          </a:p>
          <a:p>
            <a:pPr marR="0" lvl="1">
              <a:lnSpc>
                <a:spcPct val="90000"/>
              </a:lnSpc>
            </a:pPr>
            <a:r>
              <a:rPr lang="en-US" sz="1100" b="1" i="0" u="none" strike="noStrike" baseline="0" dirty="0">
                <a:solidFill>
                  <a:srgbClr val="FFFFFF"/>
                </a:solidFill>
              </a:rPr>
              <a:t>Train F1-Score</a:t>
            </a:r>
            <a:r>
              <a:rPr lang="en-US" sz="1100" b="0" i="0" u="none" strike="noStrike" baseline="0" dirty="0">
                <a:solidFill>
                  <a:srgbClr val="FFFFFF"/>
                </a:solidFill>
              </a:rPr>
              <a:t>: 0.55 </a:t>
            </a:r>
          </a:p>
          <a:p>
            <a:pPr marR="0" lvl="1">
              <a:lnSpc>
                <a:spcPct val="90000"/>
              </a:lnSpc>
            </a:pPr>
            <a:r>
              <a:rPr lang="en-US" sz="1100" b="1" i="0" u="none" strike="noStrike" baseline="0" dirty="0">
                <a:solidFill>
                  <a:srgbClr val="FFFFFF"/>
                </a:solidFill>
              </a:rPr>
              <a:t>Train Loss</a:t>
            </a:r>
            <a:r>
              <a:rPr lang="en-US" sz="1100" b="0" i="0" u="none" strike="noStrike" baseline="0" dirty="0">
                <a:solidFill>
                  <a:srgbClr val="FFFFFF"/>
                </a:solidFill>
              </a:rPr>
              <a:t>: 1.36</a:t>
            </a:r>
          </a:p>
          <a:p>
            <a:pPr marR="0" lvl="0">
              <a:lnSpc>
                <a:spcPct val="90000"/>
              </a:lnSpc>
            </a:pPr>
            <a:r>
              <a:rPr lang="en-US" sz="1100" b="0" i="0" u="none" strike="noStrike" baseline="0" dirty="0">
                <a:solidFill>
                  <a:srgbClr val="FFFFFF"/>
                </a:solidFill>
              </a:rPr>
              <a:t>Validation Performance:</a:t>
            </a:r>
          </a:p>
          <a:p>
            <a:pPr marR="0" lvl="1">
              <a:lnSpc>
                <a:spcPct val="90000"/>
              </a:lnSpc>
            </a:pPr>
            <a:r>
              <a:rPr lang="en-US" sz="1100" b="1" i="0" u="none" strike="noStrike" baseline="0" dirty="0">
                <a:solidFill>
                  <a:srgbClr val="FFFFFF"/>
                </a:solidFill>
              </a:rPr>
              <a:t>Validation Accuracy</a:t>
            </a:r>
            <a:r>
              <a:rPr lang="en-US" sz="1100" b="0" i="0" u="none" strike="noStrike" baseline="0" dirty="0">
                <a:solidFill>
                  <a:srgbClr val="FFFFFF"/>
                </a:solidFill>
              </a:rPr>
              <a:t>: 44.07% </a:t>
            </a:r>
          </a:p>
          <a:p>
            <a:pPr marR="0" lvl="1">
              <a:lnSpc>
                <a:spcPct val="90000"/>
              </a:lnSpc>
            </a:pPr>
            <a:r>
              <a:rPr lang="en-US" sz="1100" b="1" i="0" u="none" strike="noStrike" baseline="0" dirty="0">
                <a:solidFill>
                  <a:srgbClr val="FFFFFF"/>
                </a:solidFill>
              </a:rPr>
              <a:t>Validation F1-Score</a:t>
            </a:r>
            <a:r>
              <a:rPr lang="en-US" sz="1100" b="0" i="0" u="none" strike="noStrike" baseline="0" dirty="0">
                <a:solidFill>
                  <a:srgbClr val="FFFFFF"/>
                </a:solidFill>
              </a:rPr>
              <a:t>: 0.44 </a:t>
            </a:r>
          </a:p>
          <a:p>
            <a:pPr marR="0" lvl="1">
              <a:lnSpc>
                <a:spcPct val="90000"/>
              </a:lnSpc>
            </a:pPr>
            <a:r>
              <a:rPr lang="en-US" sz="1100" b="1" i="0" u="none" strike="noStrike" baseline="0" dirty="0">
                <a:solidFill>
                  <a:srgbClr val="FFFFFF"/>
                </a:solidFill>
              </a:rPr>
              <a:t>Validation Loss</a:t>
            </a:r>
            <a:r>
              <a:rPr lang="en-US" sz="1100" b="0" i="0" u="none" strike="noStrike" baseline="0" dirty="0">
                <a:solidFill>
                  <a:srgbClr val="FFFFFF"/>
                </a:solidFill>
              </a:rPr>
              <a:t>: 1.79</a:t>
            </a:r>
          </a:p>
          <a:p>
            <a:pPr marR="0" lvl="0">
              <a:lnSpc>
                <a:spcPct val="90000"/>
              </a:lnSpc>
            </a:pPr>
            <a:r>
              <a:rPr lang="en-US" sz="1100" b="0" i="0" u="none" strike="noStrike" baseline="0" dirty="0">
                <a:solidFill>
                  <a:srgbClr val="FFFFFF"/>
                </a:solidFill>
              </a:rPr>
              <a:t>Model Behavior:</a:t>
            </a:r>
          </a:p>
          <a:p>
            <a:pPr marR="0" lvl="1">
              <a:lnSpc>
                <a:spcPct val="90000"/>
              </a:lnSpc>
            </a:pPr>
            <a:r>
              <a:rPr lang="en-US" sz="1100" b="1" i="0" u="none" strike="noStrike" baseline="0" dirty="0">
                <a:solidFill>
                  <a:srgbClr val="FFFFFF"/>
                </a:solidFill>
              </a:rPr>
              <a:t>Overfitting</a:t>
            </a:r>
            <a:r>
              <a:rPr lang="en-US" sz="1100" b="0" i="0" u="none" strike="noStrike" baseline="0" dirty="0">
                <a:solidFill>
                  <a:srgbClr val="FFFFFF"/>
                </a:solidFill>
              </a:rPr>
              <a:t>: There isn’t a clear indication of overfitting here because the </a:t>
            </a:r>
            <a:r>
              <a:rPr lang="en-US" sz="1100" b="1" i="0" u="none" strike="noStrike" baseline="0" dirty="0">
                <a:solidFill>
                  <a:srgbClr val="FFFFFF"/>
                </a:solidFill>
              </a:rPr>
              <a:t>train and validation performances are similarly low</a:t>
            </a:r>
            <a:r>
              <a:rPr lang="en-US" sz="1100" b="0" i="0" u="none" strike="noStrike" baseline="0" dirty="0">
                <a:solidFill>
                  <a:srgbClr val="FFFFFF"/>
                </a:solidFill>
              </a:rPr>
              <a:t>. This suggests that the model isn't overfitting to the training data but rather is failing to learn sufficiently from both the training and validation sets.</a:t>
            </a:r>
          </a:p>
          <a:p>
            <a:pPr marR="0" lvl="1">
              <a:lnSpc>
                <a:spcPct val="90000"/>
              </a:lnSpc>
            </a:pPr>
            <a:r>
              <a:rPr lang="en-US" sz="1100" b="1" i="0" u="none" strike="noStrike" baseline="0" dirty="0">
                <a:solidFill>
                  <a:srgbClr val="FFFFFF"/>
                </a:solidFill>
              </a:rPr>
              <a:t>Training vs. Validation</a:t>
            </a:r>
            <a:r>
              <a:rPr lang="en-US" sz="1100" b="0" i="0" u="none" strike="noStrike" baseline="0" dirty="0">
                <a:solidFill>
                  <a:srgbClr val="FFFFFF"/>
                </a:solidFill>
              </a:rPr>
              <a:t>: The </a:t>
            </a:r>
            <a:r>
              <a:rPr lang="en-US" sz="1100" b="1" i="0" u="none" strike="noStrike" baseline="0" dirty="0">
                <a:solidFill>
                  <a:srgbClr val="FFFFFF"/>
                </a:solidFill>
              </a:rPr>
              <a:t>train accuracy (55.50%)</a:t>
            </a:r>
            <a:r>
              <a:rPr lang="en-US" sz="1100" b="0" i="0" u="none" strike="noStrike" baseline="0" dirty="0">
                <a:solidFill>
                  <a:srgbClr val="FFFFFF"/>
                </a:solidFill>
              </a:rPr>
              <a:t> and </a:t>
            </a:r>
            <a:r>
              <a:rPr lang="en-US" sz="1100" b="1" i="0" u="none" strike="noStrike" baseline="0" dirty="0">
                <a:solidFill>
                  <a:srgbClr val="FFFFFF"/>
                </a:solidFill>
              </a:rPr>
              <a:t>validation accuracy (44.07%)</a:t>
            </a:r>
            <a:r>
              <a:rPr lang="en-US" sz="1100" b="0" i="0" u="none" strike="noStrike" baseline="0" dirty="0">
                <a:solidFill>
                  <a:srgbClr val="FFFFFF"/>
                </a:solidFill>
              </a:rPr>
              <a:t> are somewhat close, but neither is particularly high, indicating that the model has trouble both in training and generalizing to unseen data.</a:t>
            </a:r>
          </a:p>
          <a:p>
            <a:pPr marR="0" lvl="1">
              <a:lnSpc>
                <a:spcPct val="90000"/>
              </a:lnSpc>
            </a:pPr>
            <a:r>
              <a:rPr lang="en-US" sz="1100" b="1" i="0" u="none" strike="noStrike" baseline="0" dirty="0">
                <a:solidFill>
                  <a:srgbClr val="FFFFFF"/>
                </a:solidFill>
              </a:rPr>
              <a:t>Loss Comparison</a:t>
            </a:r>
            <a:r>
              <a:rPr lang="en-US" sz="1100" b="0" i="0" u="none" strike="noStrike" baseline="0" dirty="0">
                <a:solidFill>
                  <a:srgbClr val="FFFFFF"/>
                </a:solidFill>
              </a:rPr>
              <a:t>: The </a:t>
            </a:r>
            <a:r>
              <a:rPr lang="en-US" sz="1100" b="1" i="0" u="none" strike="noStrike" baseline="0" dirty="0">
                <a:solidFill>
                  <a:srgbClr val="FFFFFF"/>
                </a:solidFill>
              </a:rPr>
              <a:t>training loss (1.36)</a:t>
            </a:r>
            <a:r>
              <a:rPr lang="en-US" sz="1100" b="0" i="0" u="none" strike="noStrike" baseline="0" dirty="0">
                <a:solidFill>
                  <a:srgbClr val="FFFFFF"/>
                </a:solidFill>
              </a:rPr>
              <a:t> and </a:t>
            </a:r>
            <a:r>
              <a:rPr lang="en-US" sz="1100" b="1" i="0" u="none" strike="noStrike" baseline="0" dirty="0">
                <a:solidFill>
                  <a:srgbClr val="FFFFFF"/>
                </a:solidFill>
              </a:rPr>
              <a:t>validation loss (1.79)</a:t>
            </a:r>
            <a:r>
              <a:rPr lang="en-US" sz="1100" b="0" i="0" u="none" strike="noStrike" baseline="0" dirty="0">
                <a:solidFill>
                  <a:srgbClr val="FFFFFF"/>
                </a:solidFill>
              </a:rPr>
              <a:t> are relatively close to each other, further confirming that the model is consistently struggling on both training and validation data.</a:t>
            </a:r>
          </a:p>
        </p:txBody>
      </p:sp>
      <p:pic>
        <p:nvPicPr>
          <p:cNvPr id="7" name="Picture 6">
            <a:extLst>
              <a:ext uri="{FF2B5EF4-FFF2-40B4-BE49-F238E27FC236}">
                <a16:creationId xmlns:a16="http://schemas.microsoft.com/office/drawing/2014/main" id="{9F998E48-7630-F371-95F1-55CBA1815F9C}"/>
              </a:ext>
            </a:extLst>
          </p:cNvPr>
          <p:cNvPicPr>
            <a:picLocks noChangeAspect="1"/>
          </p:cNvPicPr>
          <p:nvPr/>
        </p:nvPicPr>
        <p:blipFill>
          <a:blip r:embed="rId4"/>
          <a:stretch>
            <a:fillRect/>
          </a:stretch>
        </p:blipFill>
        <p:spPr>
          <a:xfrm>
            <a:off x="326304" y="3277926"/>
            <a:ext cx="3440993" cy="2827443"/>
          </a:xfrm>
          <a:prstGeom prst="rect">
            <a:avLst/>
          </a:prstGeom>
        </p:spPr>
      </p:pic>
    </p:spTree>
    <p:extLst>
      <p:ext uri="{BB962C8B-B14F-4D97-AF65-F5344CB8AC3E}">
        <p14:creationId xmlns:p14="http://schemas.microsoft.com/office/powerpoint/2010/main" val="206910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346B61B-569D-FFE4-CFB2-E922D8BB0727}"/>
              </a:ext>
            </a:extLst>
          </p:cNvPr>
          <p:cNvSpPr>
            <a:spLocks noGrp="1"/>
          </p:cNvSpPr>
          <p:nvPr>
            <p:ph type="title"/>
          </p:nvPr>
        </p:nvSpPr>
        <p:spPr>
          <a:xfrm>
            <a:off x="492370" y="516835"/>
            <a:ext cx="3084844" cy="5772840"/>
          </a:xfrm>
        </p:spPr>
        <p:txBody>
          <a:bodyPr vert="horz" lIns="91440" tIns="45720" rIns="91440" bIns="45720" rtlCol="0" anchor="ctr">
            <a:normAutofit/>
          </a:bodyPr>
          <a:lstStyle/>
          <a:p>
            <a:pPr marR="0"/>
            <a:r>
              <a:rPr lang="en-US" sz="3600" b="0" i="0" u="none" strike="noStrike" dirty="0">
                <a:solidFill>
                  <a:schemeClr val="bg1"/>
                </a:solidFill>
              </a:rPr>
              <a:t>Data Preprocessing and </a:t>
            </a:r>
            <a:r>
              <a:rPr lang="en-US" sz="3600" b="0" i="0" u="none" strike="noStrike" dirty="0" err="1">
                <a:solidFill>
                  <a:schemeClr val="bg1"/>
                </a:solidFill>
              </a:rPr>
              <a:t>DataLoader</a:t>
            </a:r>
            <a:r>
              <a:rPr lang="en-US" sz="3600" b="0" i="0" u="none" strike="noStrike" dirty="0">
                <a:solidFill>
                  <a:schemeClr val="bg1"/>
                </a:solidFill>
              </a:rPr>
              <a:t> Setup</a:t>
            </a:r>
          </a:p>
        </p:txBody>
      </p:sp>
      <p:graphicFrame>
        <p:nvGraphicFramePr>
          <p:cNvPr id="5" name="Text Placeholder 2">
            <a:extLst>
              <a:ext uri="{FF2B5EF4-FFF2-40B4-BE49-F238E27FC236}">
                <a16:creationId xmlns:a16="http://schemas.microsoft.com/office/drawing/2014/main" id="{2FC0597E-1210-B141-B1B1-317EE867D555}"/>
              </a:ext>
            </a:extLst>
          </p:cNvPr>
          <p:cNvGraphicFramePr/>
          <p:nvPr>
            <p:extLst>
              <p:ext uri="{D42A27DB-BD31-4B8C-83A1-F6EECF244321}">
                <p14:modId xmlns:p14="http://schemas.microsoft.com/office/powerpoint/2010/main" val="181970137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8974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A386-940F-4FB0-0ADD-7A11EECF0E1E}"/>
              </a:ext>
            </a:extLst>
          </p:cNvPr>
          <p:cNvSpPr>
            <a:spLocks noGrp="1"/>
          </p:cNvSpPr>
          <p:nvPr>
            <p:ph type="title"/>
          </p:nvPr>
        </p:nvSpPr>
        <p:spPr/>
        <p:txBody>
          <a:bodyPr/>
          <a:lstStyle/>
          <a:p>
            <a:pPr marR="0" rtl="0"/>
            <a:r>
              <a:rPr lang="en-US" b="0" i="0" u="none" strike="noStrike" kern="100" baseline="0">
                <a:solidFill>
                  <a:srgbClr val="0F4761"/>
                </a:solidFill>
                <a:latin typeface="Aptos Display" panose="020B0004020202020204" pitchFamily="34" charset="0"/>
              </a:rPr>
              <a:t>Key Insights</a:t>
            </a:r>
            <a:endParaRPr lang="en-US" b="0" i="0" u="none" strike="noStrike" kern="100" baseline="0">
              <a:solidFill>
                <a:srgbClr val="0F4761"/>
              </a:solidFill>
              <a:latin typeface="Times New Roman" panose="02020603050405020304" pitchFamily="18" charset="0"/>
            </a:endParaRPr>
          </a:p>
        </p:txBody>
      </p:sp>
      <p:graphicFrame>
        <p:nvGraphicFramePr>
          <p:cNvPr id="9" name="Text Placeholder 2">
            <a:extLst>
              <a:ext uri="{FF2B5EF4-FFF2-40B4-BE49-F238E27FC236}">
                <a16:creationId xmlns:a16="http://schemas.microsoft.com/office/drawing/2014/main" id="{655C17FE-30A9-533A-04B5-F1A44872041D}"/>
              </a:ext>
            </a:extLst>
          </p:cNvPr>
          <p:cNvGraphicFramePr/>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7587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Thank you</a:t>
            </a:r>
          </a:p>
        </p:txBody>
      </p:sp>
      <p:pic>
        <p:nvPicPr>
          <p:cNvPr id="6" name="Picture Placeholder 5" descr="Close-up of coats in store">
            <a:extLst>
              <a:ext uri="{FF2B5EF4-FFF2-40B4-BE49-F238E27FC236}">
                <a16:creationId xmlns:a16="http://schemas.microsoft.com/office/drawing/2014/main" id="{7152A34F-5793-48E6-BC6E-4B7215AA9A18}"/>
              </a:ext>
            </a:extLst>
          </p:cNvPr>
          <p:cNvPicPr>
            <a:picLocks noGrp="1" noChangeAspect="1"/>
          </p:cNvPicPr>
          <p:nvPr>
            <p:ph idx="1"/>
          </p:nvPr>
        </p:nvPicPr>
        <p:blipFill>
          <a:blip r:embed="rId3"/>
          <a:srcRect l="6605" r="6605"/>
          <a:stretch/>
        </p:blipFill>
        <p:spPr>
          <a:xfrm>
            <a:off x="804338" y="640081"/>
            <a:ext cx="6571538" cy="5054156"/>
          </a:xfrm>
          <a:prstGeom prst="rect">
            <a:avLst/>
          </a:prstGeom>
        </p:spPr>
      </p:pic>
      <p:cxnSp>
        <p:nvCxnSpPr>
          <p:cNvPr id="17" name="Straight Connector 1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850743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 name="Straight Connector 2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4A2CD3D-B5F9-F147-A295-0ED13A43A8B4}"/>
              </a:ext>
            </a:extLst>
          </p:cNvPr>
          <p:cNvSpPr>
            <a:spLocks noGrp="1"/>
          </p:cNvSpPr>
          <p:nvPr>
            <p:ph type="title"/>
          </p:nvPr>
        </p:nvSpPr>
        <p:spPr>
          <a:xfrm>
            <a:off x="3942081" y="516835"/>
            <a:ext cx="7152640" cy="1666501"/>
          </a:xfrm>
        </p:spPr>
        <p:txBody>
          <a:bodyPr vert="horz" lIns="91440" tIns="45720" rIns="91440" bIns="45720" rtlCol="0" anchor="b">
            <a:normAutofit/>
          </a:bodyPr>
          <a:lstStyle/>
          <a:p>
            <a:pPr marR="0"/>
            <a:r>
              <a:rPr lang="en-US" sz="4000" b="0" i="0" u="none" strike="noStrike" dirty="0">
                <a:solidFill>
                  <a:srgbClr val="FFFFFF"/>
                </a:solidFill>
              </a:rPr>
              <a:t>CNN Model Architecture Experimentation </a:t>
            </a:r>
          </a:p>
        </p:txBody>
      </p:sp>
      <p:pic>
        <p:nvPicPr>
          <p:cNvPr id="22" name="Picture 21">
            <a:extLst>
              <a:ext uri="{FF2B5EF4-FFF2-40B4-BE49-F238E27FC236}">
                <a16:creationId xmlns:a16="http://schemas.microsoft.com/office/drawing/2014/main" id="{5520DD06-2666-EF1C-A26D-BBC812E115A2}"/>
              </a:ext>
            </a:extLst>
          </p:cNvPr>
          <p:cNvPicPr>
            <a:picLocks noChangeAspect="1"/>
          </p:cNvPicPr>
          <p:nvPr/>
        </p:nvPicPr>
        <p:blipFill>
          <a:blip r:embed="rId3"/>
          <a:srcRect l="3423" r="51998" b="-1"/>
          <a:stretch/>
        </p:blipFill>
        <p:spPr>
          <a:xfrm>
            <a:off x="21" y="9"/>
            <a:ext cx="3555980" cy="6929109"/>
          </a:xfrm>
          <a:prstGeom prst="rect">
            <a:avLst/>
          </a:prstGeom>
        </p:spPr>
      </p:pic>
      <p:cxnSp>
        <p:nvCxnSpPr>
          <p:cNvPr id="34" name="Straight Connector 3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EDD8B9D-CC24-169D-2E2F-809F3F55A6C9}"/>
              </a:ext>
            </a:extLst>
          </p:cNvPr>
          <p:cNvSpPr>
            <a:spLocks noGrp="1"/>
          </p:cNvSpPr>
          <p:nvPr>
            <p:ph type="body" idx="1"/>
          </p:nvPr>
        </p:nvSpPr>
        <p:spPr>
          <a:xfrm>
            <a:off x="5116784" y="2546224"/>
            <a:ext cx="5977938" cy="3342747"/>
          </a:xfrm>
        </p:spPr>
        <p:txBody>
          <a:bodyPr vert="horz" lIns="0" tIns="45720" rIns="0" bIns="45720" rtlCol="0">
            <a:noAutofit/>
          </a:bodyPr>
          <a:lstStyle/>
          <a:p>
            <a:pPr marR="0" lvl="0">
              <a:lnSpc>
                <a:spcPct val="90000"/>
              </a:lnSpc>
            </a:pPr>
            <a:r>
              <a:rPr lang="en-US" sz="1400" b="0" i="0" u="none" strike="noStrike" baseline="0" dirty="0">
                <a:solidFill>
                  <a:srgbClr val="FFFFFF"/>
                </a:solidFill>
              </a:rPr>
              <a:t>Configuration tested:</a:t>
            </a:r>
          </a:p>
          <a:p>
            <a:pPr marR="0" lvl="1">
              <a:lnSpc>
                <a:spcPct val="90000"/>
              </a:lnSpc>
            </a:pPr>
            <a:r>
              <a:rPr lang="en-US" sz="1400" b="0" i="0" u="none" strike="noStrike" baseline="0" dirty="0">
                <a:solidFill>
                  <a:srgbClr val="FFFFFF"/>
                </a:solidFill>
              </a:rPr>
              <a:t>Convolutional Layers: 2, 3, or 4 layers</a:t>
            </a:r>
          </a:p>
          <a:p>
            <a:pPr marR="0" lvl="1">
              <a:lnSpc>
                <a:spcPct val="90000"/>
              </a:lnSpc>
            </a:pPr>
            <a:r>
              <a:rPr lang="en-US" sz="1400" b="0" i="0" u="none" strike="noStrike" baseline="0" dirty="0">
                <a:solidFill>
                  <a:srgbClr val="FFFFFF"/>
                </a:solidFill>
              </a:rPr>
              <a:t>Filter Sizes: Comparing (32, 64) vs. (64, 128, 256)</a:t>
            </a:r>
          </a:p>
          <a:p>
            <a:pPr marR="0" lvl="1">
              <a:lnSpc>
                <a:spcPct val="90000"/>
              </a:lnSpc>
            </a:pPr>
            <a:r>
              <a:rPr lang="en-US" sz="1400" b="0" i="0" u="none" strike="noStrike" baseline="0" dirty="0">
                <a:solidFill>
                  <a:srgbClr val="FFFFFF"/>
                </a:solidFill>
              </a:rPr>
              <a:t>Pooling Strategy: Max Pooling vs. Average Pooling</a:t>
            </a:r>
          </a:p>
          <a:p>
            <a:pPr marR="0" lvl="0">
              <a:lnSpc>
                <a:spcPct val="90000"/>
              </a:lnSpc>
            </a:pPr>
            <a:r>
              <a:rPr lang="en-US" sz="1400" b="0" i="0" u="none" strike="noStrike" baseline="0" dirty="0">
                <a:solidFill>
                  <a:srgbClr val="FFFFFF"/>
                </a:solidFill>
              </a:rPr>
              <a:t>Rationale:</a:t>
            </a:r>
          </a:p>
          <a:p>
            <a:pPr marR="0" lvl="1">
              <a:lnSpc>
                <a:spcPct val="90000"/>
              </a:lnSpc>
            </a:pPr>
            <a:r>
              <a:rPr lang="en-US" sz="1400" b="0" i="0" u="none" strike="noStrike" baseline="0" dirty="0">
                <a:solidFill>
                  <a:srgbClr val="FFFFFF"/>
                </a:solidFill>
              </a:rPr>
              <a:t>More convolutional layers: Improve feature learning but increase computation cost</a:t>
            </a:r>
          </a:p>
          <a:p>
            <a:pPr marR="0" lvl="1">
              <a:lnSpc>
                <a:spcPct val="90000"/>
              </a:lnSpc>
            </a:pPr>
            <a:r>
              <a:rPr lang="en-US" sz="1400" b="0" i="0" u="none" strike="noStrike" baseline="0" dirty="0">
                <a:solidFill>
                  <a:srgbClr val="FFFFFF"/>
                </a:solidFill>
              </a:rPr>
              <a:t>Larger filters : </a:t>
            </a:r>
            <a:r>
              <a:rPr lang="en-US" sz="1400" dirty="0">
                <a:solidFill>
                  <a:srgbClr val="FFFFFF"/>
                </a:solidFill>
              </a:rPr>
              <a:t>C</a:t>
            </a:r>
            <a:r>
              <a:rPr lang="en-US" sz="1400" b="0" i="0" u="none" strike="noStrike" baseline="0" dirty="0">
                <a:solidFill>
                  <a:srgbClr val="FFFFFF"/>
                </a:solidFill>
              </a:rPr>
              <a:t>apture spatial hierarchies but need more data</a:t>
            </a:r>
          </a:p>
          <a:p>
            <a:pPr marR="0" lvl="1">
              <a:lnSpc>
                <a:spcPct val="90000"/>
              </a:lnSpc>
            </a:pPr>
            <a:r>
              <a:rPr lang="en-US" sz="1400" b="0" i="0" u="none" strike="noStrike" baseline="0" dirty="0">
                <a:solidFill>
                  <a:srgbClr val="FFFFFF"/>
                </a:solidFill>
              </a:rPr>
              <a:t>Max Pooling : Preserves key features</a:t>
            </a:r>
          </a:p>
          <a:p>
            <a:pPr marR="0" lvl="1">
              <a:lnSpc>
                <a:spcPct val="90000"/>
              </a:lnSpc>
            </a:pPr>
            <a:r>
              <a:rPr lang="en-US" sz="1400" b="0" i="0" u="none" strike="noStrike" baseline="0" dirty="0">
                <a:solidFill>
                  <a:srgbClr val="FFFFFF"/>
                </a:solidFill>
              </a:rPr>
              <a:t>Average Pooling : Reduces noise sensitivity</a:t>
            </a:r>
          </a:p>
          <a:p>
            <a:pPr marR="0" lvl="0">
              <a:lnSpc>
                <a:spcPct val="90000"/>
              </a:lnSpc>
            </a:pPr>
            <a:r>
              <a:rPr lang="en-US" sz="1400" b="0" i="0" u="none" strike="noStrike" baseline="0" dirty="0">
                <a:solidFill>
                  <a:srgbClr val="FFFFFF"/>
                </a:solidFill>
              </a:rPr>
              <a:t>Metrics Tracked</a:t>
            </a:r>
          </a:p>
          <a:p>
            <a:pPr marR="0" lvl="1">
              <a:lnSpc>
                <a:spcPct val="90000"/>
              </a:lnSpc>
            </a:pPr>
            <a:r>
              <a:rPr lang="en-US" sz="1400" b="0" i="0" u="none" strike="noStrike" baseline="0" dirty="0">
                <a:solidFill>
                  <a:srgbClr val="FFFFFF"/>
                </a:solidFill>
              </a:rPr>
              <a:t>Loss &amp; Accuracy Curves (Train &amp; Validation)</a:t>
            </a:r>
          </a:p>
          <a:p>
            <a:pPr marR="0" lvl="1">
              <a:lnSpc>
                <a:spcPct val="90000"/>
              </a:lnSpc>
            </a:pPr>
            <a:r>
              <a:rPr lang="en-US" sz="1400" b="0" i="0" u="none" strike="noStrike" baseline="0" dirty="0">
                <a:solidFill>
                  <a:srgbClr val="FFFFFF"/>
                </a:solidFill>
              </a:rPr>
              <a:t>Precision, Recall, F1-score</a:t>
            </a:r>
          </a:p>
          <a:p>
            <a:pPr marR="0" lvl="1">
              <a:lnSpc>
                <a:spcPct val="90000"/>
              </a:lnSpc>
            </a:pPr>
            <a:r>
              <a:rPr lang="en-US" sz="1400" b="0" i="0" u="none" strike="noStrike" baseline="0" dirty="0">
                <a:solidFill>
                  <a:srgbClr val="FFFFFF"/>
                </a:solidFill>
              </a:rPr>
              <a:t>Weights &amp; Biases Logging</a:t>
            </a:r>
          </a:p>
        </p:txBody>
      </p:sp>
    </p:spTree>
    <p:extLst>
      <p:ext uri="{BB962C8B-B14F-4D97-AF65-F5344CB8AC3E}">
        <p14:creationId xmlns:p14="http://schemas.microsoft.com/office/powerpoint/2010/main" val="195491481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AD3A98D-DD8F-EA39-9FE4-EDF069D595AC}"/>
              </a:ext>
            </a:extLst>
          </p:cNvPr>
          <p:cNvSpPr>
            <a:spLocks noGrp="1"/>
          </p:cNvSpPr>
          <p:nvPr>
            <p:ph type="title"/>
          </p:nvPr>
        </p:nvSpPr>
        <p:spPr>
          <a:xfrm>
            <a:off x="1097280" y="516835"/>
            <a:ext cx="5977937" cy="1666501"/>
          </a:xfrm>
        </p:spPr>
        <p:txBody>
          <a:bodyPr vert="horz" lIns="91440" tIns="45720" rIns="91440" bIns="45720" rtlCol="0" anchor="b">
            <a:normAutofit/>
          </a:bodyPr>
          <a:lstStyle/>
          <a:p>
            <a:pPr marR="0"/>
            <a:r>
              <a:rPr lang="en-US" sz="4000" b="0" i="0" u="none" strike="noStrike">
                <a:solidFill>
                  <a:schemeClr val="tx1"/>
                </a:solidFill>
              </a:rPr>
              <a:t>Hyperparameter Tuning Strategy – Prince Praveen</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4BC33B5-480B-CA55-144F-605B6707C9F2}"/>
              </a:ext>
            </a:extLst>
          </p:cNvPr>
          <p:cNvSpPr>
            <a:spLocks noGrp="1"/>
          </p:cNvSpPr>
          <p:nvPr>
            <p:ph type="body" idx="1"/>
          </p:nvPr>
        </p:nvSpPr>
        <p:spPr>
          <a:xfrm>
            <a:off x="1097278" y="2546224"/>
            <a:ext cx="6278881" cy="3794941"/>
          </a:xfrm>
        </p:spPr>
        <p:txBody>
          <a:bodyPr vert="horz" lIns="0" tIns="45720" rIns="0" bIns="45720" rtlCol="0">
            <a:noAutofit/>
          </a:bodyPr>
          <a:lstStyle/>
          <a:p>
            <a:pPr marL="0" marR="0" lvl="0" indent="0">
              <a:lnSpc>
                <a:spcPct val="90000"/>
              </a:lnSpc>
              <a:buNone/>
            </a:pPr>
            <a:r>
              <a:rPr lang="en-US" sz="1400" b="0" i="0" u="none" strike="noStrike" baseline="0" dirty="0">
                <a:solidFill>
                  <a:schemeClr val="tx1"/>
                </a:solidFill>
              </a:rPr>
              <a:t>Pros &amp; Cons of Tuning Approach:</a:t>
            </a:r>
          </a:p>
          <a:p>
            <a:pPr marR="0" lvl="0">
              <a:lnSpc>
                <a:spcPct val="90000"/>
              </a:lnSpc>
            </a:pPr>
            <a:endParaRPr lang="en-US" sz="1400" b="0" i="0" u="none" strike="noStrike" baseline="0" dirty="0">
              <a:solidFill>
                <a:schemeClr val="tx1"/>
              </a:solidFill>
            </a:endParaRPr>
          </a:p>
          <a:p>
            <a:pPr marR="0" lvl="0">
              <a:lnSpc>
                <a:spcPct val="90000"/>
              </a:lnSpc>
            </a:pPr>
            <a:endParaRPr lang="en-US" sz="1400" dirty="0">
              <a:solidFill>
                <a:schemeClr val="tx1"/>
              </a:solidFill>
            </a:endParaRPr>
          </a:p>
          <a:p>
            <a:pPr marR="0" lvl="0">
              <a:lnSpc>
                <a:spcPct val="90000"/>
              </a:lnSpc>
            </a:pPr>
            <a:endParaRPr lang="en-US" sz="1400" b="0" i="0" u="none" strike="noStrike" baseline="0" dirty="0">
              <a:solidFill>
                <a:schemeClr val="tx1"/>
              </a:solidFill>
            </a:endParaRPr>
          </a:p>
          <a:p>
            <a:pPr marR="0" lvl="0">
              <a:lnSpc>
                <a:spcPct val="90000"/>
              </a:lnSpc>
            </a:pPr>
            <a:endParaRPr lang="en-US" sz="1400" dirty="0">
              <a:solidFill>
                <a:schemeClr val="tx1"/>
              </a:solidFill>
            </a:endParaRPr>
          </a:p>
          <a:p>
            <a:pPr marR="0" lvl="0">
              <a:lnSpc>
                <a:spcPct val="90000"/>
              </a:lnSpc>
            </a:pPr>
            <a:endParaRPr lang="en-US" sz="1400" b="0" i="0" u="none" strike="noStrike" baseline="0" dirty="0">
              <a:solidFill>
                <a:schemeClr val="tx1"/>
              </a:solidFill>
            </a:endParaRPr>
          </a:p>
          <a:p>
            <a:pPr marR="0" lvl="0">
              <a:lnSpc>
                <a:spcPct val="90000"/>
              </a:lnSpc>
            </a:pPr>
            <a:endParaRPr lang="en-US" sz="1400" b="0" i="0" u="none" strike="noStrike" baseline="0" dirty="0">
              <a:solidFill>
                <a:schemeClr val="tx1"/>
              </a:solidFill>
            </a:endParaRPr>
          </a:p>
          <a:p>
            <a:pPr marL="0" marR="0" lvl="0" indent="0">
              <a:lnSpc>
                <a:spcPct val="90000"/>
              </a:lnSpc>
              <a:buNone/>
            </a:pPr>
            <a:r>
              <a:rPr lang="en-US" sz="1400" b="0" i="0" u="none" strike="noStrike" baseline="0" dirty="0">
                <a:solidFill>
                  <a:schemeClr val="tx1"/>
                </a:solidFill>
              </a:rPr>
              <a:t>End Goal:</a:t>
            </a:r>
          </a:p>
          <a:p>
            <a:pPr marR="0" lvl="1">
              <a:lnSpc>
                <a:spcPct val="90000"/>
              </a:lnSpc>
            </a:pPr>
            <a:r>
              <a:rPr lang="en-US" sz="1400" dirty="0"/>
              <a:t>Find an optimal balance between </a:t>
            </a:r>
            <a:r>
              <a:rPr lang="en-US" sz="1400" b="1" dirty="0"/>
              <a:t>model complexity and performance</a:t>
            </a:r>
            <a:r>
              <a:rPr lang="en-US" sz="1400" dirty="0"/>
              <a:t> for clothing classification.</a:t>
            </a:r>
            <a:endParaRPr lang="en-US" sz="1400" b="0" i="0" u="none" strike="noStrike" baseline="0" dirty="0">
              <a:solidFill>
                <a:schemeClr val="tx1"/>
              </a:solidFill>
            </a:endParaRPr>
          </a:p>
        </p:txBody>
      </p:sp>
      <p:pic>
        <p:nvPicPr>
          <p:cNvPr id="5" name="Picture 4" descr="Colorful pins linked with threads">
            <a:extLst>
              <a:ext uri="{FF2B5EF4-FFF2-40B4-BE49-F238E27FC236}">
                <a16:creationId xmlns:a16="http://schemas.microsoft.com/office/drawing/2014/main" id="{A8D93AC6-879C-7687-A1EE-02A6AB7C3458}"/>
              </a:ext>
            </a:extLst>
          </p:cNvPr>
          <p:cNvPicPr>
            <a:picLocks noChangeAspect="1"/>
          </p:cNvPicPr>
          <p:nvPr/>
        </p:nvPicPr>
        <p:blipFill>
          <a:blip r:embed="rId3"/>
          <a:srcRect t="942" b="14472"/>
          <a:stretch/>
        </p:blipFill>
        <p:spPr>
          <a:xfrm>
            <a:off x="7611900" y="850267"/>
            <a:ext cx="3930805" cy="2211066"/>
          </a:xfrm>
          <a:prstGeom prst="rect">
            <a:avLst/>
          </a:prstGeom>
        </p:spPr>
      </p:pic>
      <p:pic>
        <p:nvPicPr>
          <p:cNvPr id="6" name="Picture 5">
            <a:extLst>
              <a:ext uri="{FF2B5EF4-FFF2-40B4-BE49-F238E27FC236}">
                <a16:creationId xmlns:a16="http://schemas.microsoft.com/office/drawing/2014/main" id="{3D0A1E82-56AD-7D80-0140-A42E003C96C7}"/>
              </a:ext>
            </a:extLst>
          </p:cNvPr>
          <p:cNvPicPr>
            <a:picLocks noChangeAspect="1"/>
          </p:cNvPicPr>
          <p:nvPr/>
        </p:nvPicPr>
        <p:blipFill>
          <a:blip r:embed="rId4"/>
          <a:stretch>
            <a:fillRect/>
          </a:stretch>
        </p:blipFill>
        <p:spPr>
          <a:xfrm>
            <a:off x="7611905" y="4243205"/>
            <a:ext cx="3936614" cy="1338449"/>
          </a:xfrm>
          <a:prstGeom prst="rect">
            <a:avLst/>
          </a:prstGeom>
        </p:spPr>
      </p:pic>
      <p:sp>
        <p:nvSpPr>
          <p:cNvPr id="7" name="TextBox 6">
            <a:extLst>
              <a:ext uri="{FF2B5EF4-FFF2-40B4-BE49-F238E27FC236}">
                <a16:creationId xmlns:a16="http://schemas.microsoft.com/office/drawing/2014/main" id="{64958063-9DAF-F478-CC6E-B0D2AC85A9F3}"/>
              </a:ext>
            </a:extLst>
          </p:cNvPr>
          <p:cNvSpPr txBox="1"/>
          <p:nvPr/>
        </p:nvSpPr>
        <p:spPr>
          <a:xfrm>
            <a:off x="7512228" y="3922736"/>
            <a:ext cx="2121380" cy="369332"/>
          </a:xfrm>
          <a:prstGeom prst="rect">
            <a:avLst/>
          </a:prstGeom>
          <a:noFill/>
        </p:spPr>
        <p:txBody>
          <a:bodyPr wrap="square" rtlCol="0">
            <a:spAutoFit/>
          </a:bodyPr>
          <a:lstStyle/>
          <a:p>
            <a:r>
              <a:rPr lang="en-US" dirty="0"/>
              <a:t>Models trained:</a:t>
            </a:r>
          </a:p>
        </p:txBody>
      </p:sp>
      <p:graphicFrame>
        <p:nvGraphicFramePr>
          <p:cNvPr id="8" name="Table 7">
            <a:extLst>
              <a:ext uri="{FF2B5EF4-FFF2-40B4-BE49-F238E27FC236}">
                <a16:creationId xmlns:a16="http://schemas.microsoft.com/office/drawing/2014/main" id="{9F0A1A72-2A59-125B-4CE7-3D148C357B08}"/>
              </a:ext>
            </a:extLst>
          </p:cNvPr>
          <p:cNvGraphicFramePr>
            <a:graphicFrameLocks noGrp="1"/>
          </p:cNvGraphicFramePr>
          <p:nvPr>
            <p:extLst>
              <p:ext uri="{D42A27DB-BD31-4B8C-83A1-F6EECF244321}">
                <p14:modId xmlns:p14="http://schemas.microsoft.com/office/powerpoint/2010/main" val="1392499196"/>
              </p:ext>
            </p:extLst>
          </p:nvPr>
        </p:nvGraphicFramePr>
        <p:xfrm>
          <a:off x="1193532" y="2968097"/>
          <a:ext cx="5881685" cy="1925320"/>
        </p:xfrm>
        <a:graphic>
          <a:graphicData uri="http://schemas.openxmlformats.org/drawingml/2006/table">
            <a:tbl>
              <a:tblPr firstRow="1" bandRow="1">
                <a:tableStyleId>{BC89EF96-8CEA-46FF-86C4-4CE0E7609802}</a:tableStyleId>
              </a:tblPr>
              <a:tblGrid>
                <a:gridCol w="1196779">
                  <a:extLst>
                    <a:ext uri="{9D8B030D-6E8A-4147-A177-3AD203B41FA5}">
                      <a16:colId xmlns:a16="http://schemas.microsoft.com/office/drawing/2014/main" val="3724913190"/>
                    </a:ext>
                  </a:extLst>
                </a:gridCol>
                <a:gridCol w="2235029">
                  <a:extLst>
                    <a:ext uri="{9D8B030D-6E8A-4147-A177-3AD203B41FA5}">
                      <a16:colId xmlns:a16="http://schemas.microsoft.com/office/drawing/2014/main" val="1310011725"/>
                    </a:ext>
                  </a:extLst>
                </a:gridCol>
                <a:gridCol w="2449877">
                  <a:extLst>
                    <a:ext uri="{9D8B030D-6E8A-4147-A177-3AD203B41FA5}">
                      <a16:colId xmlns:a16="http://schemas.microsoft.com/office/drawing/2014/main" val="3032770522"/>
                    </a:ext>
                  </a:extLst>
                </a:gridCol>
              </a:tblGrid>
              <a:tr h="370840">
                <a:tc>
                  <a:txBody>
                    <a:bodyPr/>
                    <a:lstStyle/>
                    <a:p>
                      <a:r>
                        <a:rPr lang="en-US" sz="1400" b="1" dirty="0"/>
                        <a:t>Aspect</a:t>
                      </a:r>
                    </a:p>
                  </a:txBody>
                  <a:tcPr/>
                </a:tc>
                <a:tc>
                  <a:txBody>
                    <a:bodyPr/>
                    <a:lstStyle/>
                    <a:p>
                      <a:r>
                        <a:rPr lang="en-US" sz="1400" b="1" dirty="0"/>
                        <a:t>Pros</a:t>
                      </a:r>
                    </a:p>
                  </a:txBody>
                  <a:tcPr/>
                </a:tc>
                <a:tc>
                  <a:txBody>
                    <a:bodyPr/>
                    <a:lstStyle/>
                    <a:p>
                      <a:r>
                        <a:rPr lang="en-US" sz="1400" b="1" dirty="0"/>
                        <a:t>Cons</a:t>
                      </a:r>
                    </a:p>
                  </a:txBody>
                  <a:tcPr/>
                </a:tc>
                <a:extLst>
                  <a:ext uri="{0D108BD9-81ED-4DB2-BD59-A6C34878D82A}">
                    <a16:rowId xmlns:a16="http://schemas.microsoft.com/office/drawing/2014/main" val="2691817107"/>
                  </a:ext>
                </a:extLst>
              </a:tr>
              <a:tr h="370840">
                <a:tc>
                  <a:txBody>
                    <a:bodyPr/>
                    <a:lstStyle/>
                    <a:p>
                      <a:r>
                        <a:rPr lang="en-US" sz="1400" b="1" dirty="0"/>
                        <a:t>Model Depth</a:t>
                      </a:r>
                    </a:p>
                  </a:txBody>
                  <a:tcPr/>
                </a:tc>
                <a:tc>
                  <a:txBody>
                    <a:bodyPr/>
                    <a:lstStyle/>
                    <a:p>
                      <a:r>
                        <a:rPr lang="en-US" sz="1400" dirty="0"/>
                        <a:t>Helps learn complex features</a:t>
                      </a:r>
                    </a:p>
                  </a:txBody>
                  <a:tcPr/>
                </a:tc>
                <a:tc>
                  <a:txBody>
                    <a:bodyPr/>
                    <a:lstStyle/>
                    <a:p>
                      <a:r>
                        <a:rPr lang="en-US" sz="1400" dirty="0"/>
                        <a:t>Risk of overfitting</a:t>
                      </a:r>
                    </a:p>
                  </a:txBody>
                  <a:tcPr/>
                </a:tc>
                <a:extLst>
                  <a:ext uri="{0D108BD9-81ED-4DB2-BD59-A6C34878D82A}">
                    <a16:rowId xmlns:a16="http://schemas.microsoft.com/office/drawing/2014/main" val="1474816864"/>
                  </a:ext>
                </a:extLst>
              </a:tr>
              <a:tr h="370840">
                <a:tc>
                  <a:txBody>
                    <a:bodyPr/>
                    <a:lstStyle/>
                    <a:p>
                      <a:r>
                        <a:rPr lang="en-US" sz="1400" b="1" dirty="0"/>
                        <a:t>Filter Size</a:t>
                      </a:r>
                    </a:p>
                  </a:txBody>
                  <a:tcPr/>
                </a:tc>
                <a:tc>
                  <a:txBody>
                    <a:bodyPr/>
                    <a:lstStyle/>
                    <a:p>
                      <a:r>
                        <a:rPr lang="en-US" sz="1400" dirty="0"/>
                        <a:t>Improves feature detection</a:t>
                      </a:r>
                    </a:p>
                  </a:txBody>
                  <a:tcPr/>
                </a:tc>
                <a:tc>
                  <a:txBody>
                    <a:bodyPr/>
                    <a:lstStyle/>
                    <a:p>
                      <a:r>
                        <a:rPr lang="en-US" sz="1400" dirty="0"/>
                        <a:t>More filters = Higher computation time</a:t>
                      </a:r>
                    </a:p>
                  </a:txBody>
                  <a:tcPr/>
                </a:tc>
                <a:extLst>
                  <a:ext uri="{0D108BD9-81ED-4DB2-BD59-A6C34878D82A}">
                    <a16:rowId xmlns:a16="http://schemas.microsoft.com/office/drawing/2014/main" val="1824992624"/>
                  </a:ext>
                </a:extLst>
              </a:tr>
              <a:tr h="370840">
                <a:tc>
                  <a:txBody>
                    <a:bodyPr/>
                    <a:lstStyle/>
                    <a:p>
                      <a:r>
                        <a:rPr lang="en-US" sz="1400" b="1" dirty="0"/>
                        <a:t>Pooling Choice</a:t>
                      </a:r>
                    </a:p>
                  </a:txBody>
                  <a:tcPr/>
                </a:tc>
                <a:tc>
                  <a:txBody>
                    <a:bodyPr/>
                    <a:lstStyle/>
                    <a:p>
                      <a:r>
                        <a:rPr lang="en-US" sz="1400" b="0" i="0" u="none" strike="noStrike" baseline="0" dirty="0">
                          <a:solidFill>
                            <a:schemeClr val="tx1"/>
                          </a:solidFill>
                        </a:rPr>
                        <a:t>Impact feature retention and noise reduction</a:t>
                      </a:r>
                      <a:endParaRPr lang="en-US" sz="1400" i="0" dirty="0"/>
                    </a:p>
                  </a:txBody>
                  <a:tcPr/>
                </a:tc>
                <a:tc>
                  <a:txBody>
                    <a:bodyPr/>
                    <a:lstStyle/>
                    <a:p>
                      <a:r>
                        <a:rPr lang="en-US" sz="1400" dirty="0"/>
                        <a:t>Average Pooling may blur edges</a:t>
                      </a:r>
                    </a:p>
                  </a:txBody>
                  <a:tcPr/>
                </a:tc>
                <a:extLst>
                  <a:ext uri="{0D108BD9-81ED-4DB2-BD59-A6C34878D82A}">
                    <a16:rowId xmlns:a16="http://schemas.microsoft.com/office/drawing/2014/main" val="934337516"/>
                  </a:ext>
                </a:extLst>
              </a:tr>
            </a:tbl>
          </a:graphicData>
        </a:graphic>
      </p:graphicFrame>
    </p:spTree>
    <p:extLst>
      <p:ext uri="{BB962C8B-B14F-4D97-AF65-F5344CB8AC3E}">
        <p14:creationId xmlns:p14="http://schemas.microsoft.com/office/powerpoint/2010/main" val="109762081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49972-FFAF-C6F6-CD62-168220152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CFE600-9FB9-56F0-1348-6C723A0E2310}"/>
              </a:ext>
            </a:extLst>
          </p:cNvPr>
          <p:cNvSpPr>
            <a:spLocks noGrp="1"/>
          </p:cNvSpPr>
          <p:nvPr>
            <p:ph type="title"/>
          </p:nvPr>
        </p:nvSpPr>
        <p:spPr/>
        <p:txBody>
          <a:bodyPr>
            <a:normAutofit/>
          </a:bodyPr>
          <a:lstStyle/>
          <a:p>
            <a:r>
              <a:rPr lang="en-US" dirty="0"/>
              <a:t>Prince’s Model: Validation Metrics- F1</a:t>
            </a:r>
            <a:br>
              <a:rPr lang="en-US" dirty="0"/>
            </a:br>
            <a:endParaRPr lang="en-US" dirty="0"/>
          </a:p>
        </p:txBody>
      </p:sp>
      <p:sp>
        <p:nvSpPr>
          <p:cNvPr id="3" name="Text Placeholder 2">
            <a:extLst>
              <a:ext uri="{FF2B5EF4-FFF2-40B4-BE49-F238E27FC236}">
                <a16:creationId xmlns:a16="http://schemas.microsoft.com/office/drawing/2014/main" id="{22340397-CA96-07E8-8514-97E9C3D3A639}"/>
              </a:ext>
            </a:extLst>
          </p:cNvPr>
          <p:cNvSpPr>
            <a:spLocks noGrp="1"/>
          </p:cNvSpPr>
          <p:nvPr>
            <p:ph type="body" idx="1"/>
          </p:nvPr>
        </p:nvSpPr>
        <p:spPr>
          <a:xfrm>
            <a:off x="1097280" y="1850065"/>
            <a:ext cx="10058400" cy="4550735"/>
          </a:xfrm>
        </p:spPr>
        <p:txBody>
          <a:bodyPr>
            <a:normAutofit/>
          </a:bodyPr>
          <a:lstStyle/>
          <a:p>
            <a:pPr>
              <a:buNone/>
            </a:pPr>
            <a:r>
              <a:rPr lang="en-US" dirty="0"/>
              <a:t>Model 1</a:t>
            </a:r>
          </a:p>
          <a:p>
            <a:pPr>
              <a:buNone/>
            </a:pPr>
            <a:r>
              <a:rPr lang="en-US" dirty="0"/>
              <a:t>F1: 0.47594 </a:t>
            </a:r>
          </a:p>
          <a:p>
            <a:pPr>
              <a:buNone/>
            </a:pPr>
            <a:endParaRPr lang="en-US" dirty="0"/>
          </a:p>
          <a:p>
            <a:pPr>
              <a:buNone/>
            </a:pPr>
            <a:r>
              <a:rPr lang="en-US" dirty="0"/>
              <a:t>Model 2</a:t>
            </a:r>
          </a:p>
          <a:p>
            <a:pPr>
              <a:buNone/>
            </a:pPr>
            <a:r>
              <a:rPr lang="en-US" dirty="0"/>
              <a:t>F1: 0.5261</a:t>
            </a:r>
            <a:br>
              <a:rPr lang="en-US" dirty="0"/>
            </a:br>
            <a:r>
              <a:rPr lang="en-US" dirty="0"/>
              <a:t> </a:t>
            </a:r>
          </a:p>
          <a:p>
            <a:r>
              <a:rPr lang="en-US" dirty="0"/>
              <a:t>Model 3</a:t>
            </a:r>
          </a:p>
          <a:p>
            <a:r>
              <a:rPr lang="en-US" dirty="0"/>
              <a:t>F1: 0.4768</a:t>
            </a:r>
          </a:p>
        </p:txBody>
      </p:sp>
      <p:pic>
        <p:nvPicPr>
          <p:cNvPr id="6" name="Picture 5">
            <a:extLst>
              <a:ext uri="{FF2B5EF4-FFF2-40B4-BE49-F238E27FC236}">
                <a16:creationId xmlns:a16="http://schemas.microsoft.com/office/drawing/2014/main" id="{FFF53C7E-038B-2017-527D-19337191D13E}"/>
              </a:ext>
            </a:extLst>
          </p:cNvPr>
          <p:cNvPicPr>
            <a:picLocks noChangeAspect="1"/>
          </p:cNvPicPr>
          <p:nvPr/>
        </p:nvPicPr>
        <p:blipFill>
          <a:blip r:embed="rId2"/>
          <a:stretch>
            <a:fillRect/>
          </a:stretch>
        </p:blipFill>
        <p:spPr>
          <a:xfrm>
            <a:off x="2717172" y="1925479"/>
            <a:ext cx="8438508" cy="4399905"/>
          </a:xfrm>
          <a:prstGeom prst="rect">
            <a:avLst/>
          </a:prstGeom>
        </p:spPr>
      </p:pic>
    </p:spTree>
    <p:extLst>
      <p:ext uri="{BB962C8B-B14F-4D97-AF65-F5344CB8AC3E}">
        <p14:creationId xmlns:p14="http://schemas.microsoft.com/office/powerpoint/2010/main" val="43342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E080-0CFA-4C71-C82D-4D3F1079E59A}"/>
              </a:ext>
            </a:extLst>
          </p:cNvPr>
          <p:cNvSpPr>
            <a:spLocks noGrp="1"/>
          </p:cNvSpPr>
          <p:nvPr>
            <p:ph type="title"/>
          </p:nvPr>
        </p:nvSpPr>
        <p:spPr/>
        <p:txBody>
          <a:bodyPr>
            <a:normAutofit fontScale="90000"/>
          </a:bodyPr>
          <a:lstStyle/>
          <a:p>
            <a:r>
              <a:rPr lang="en-US" dirty="0"/>
              <a:t>Prince’s Model: Validation Metrics- Accuracy</a:t>
            </a:r>
            <a:br>
              <a:rPr lang="en-US" dirty="0"/>
            </a:br>
            <a:endParaRPr lang="en-US" dirty="0"/>
          </a:p>
        </p:txBody>
      </p:sp>
      <p:sp>
        <p:nvSpPr>
          <p:cNvPr id="3" name="Text Placeholder 2">
            <a:extLst>
              <a:ext uri="{FF2B5EF4-FFF2-40B4-BE49-F238E27FC236}">
                <a16:creationId xmlns:a16="http://schemas.microsoft.com/office/drawing/2014/main" id="{83545FB5-5007-8D1D-D266-50DCDDC59CE9}"/>
              </a:ext>
            </a:extLst>
          </p:cNvPr>
          <p:cNvSpPr>
            <a:spLocks noGrp="1"/>
          </p:cNvSpPr>
          <p:nvPr>
            <p:ph type="body" idx="1"/>
          </p:nvPr>
        </p:nvSpPr>
        <p:spPr>
          <a:xfrm>
            <a:off x="1097280" y="1850065"/>
            <a:ext cx="10058400" cy="4550735"/>
          </a:xfrm>
        </p:spPr>
        <p:txBody>
          <a:bodyPr/>
          <a:lstStyle/>
          <a:p>
            <a:pPr>
              <a:buNone/>
            </a:pPr>
            <a:r>
              <a:rPr lang="en-US" dirty="0"/>
              <a:t>Model 1</a:t>
            </a:r>
          </a:p>
          <a:p>
            <a:pPr>
              <a:buNone/>
            </a:pPr>
            <a:r>
              <a:rPr lang="en-US" dirty="0"/>
              <a:t>Accuracy: 0.47733</a:t>
            </a:r>
          </a:p>
          <a:p>
            <a:pPr>
              <a:buNone/>
            </a:pPr>
            <a:r>
              <a:rPr lang="en-US" dirty="0"/>
              <a:t> </a:t>
            </a:r>
          </a:p>
          <a:p>
            <a:pPr>
              <a:buNone/>
            </a:pPr>
            <a:r>
              <a:rPr lang="en-US" dirty="0"/>
              <a:t>Model 2</a:t>
            </a:r>
          </a:p>
          <a:p>
            <a:pPr>
              <a:buNone/>
            </a:pPr>
            <a:r>
              <a:rPr lang="en-US" dirty="0"/>
              <a:t>Accuracy: 0.5273</a:t>
            </a:r>
          </a:p>
          <a:p>
            <a:pPr>
              <a:buNone/>
            </a:pPr>
            <a:r>
              <a:rPr lang="en-US" dirty="0"/>
              <a:t> </a:t>
            </a:r>
          </a:p>
          <a:p>
            <a:r>
              <a:rPr lang="en-US" dirty="0"/>
              <a:t>Model 3</a:t>
            </a:r>
            <a:br>
              <a:rPr lang="en-US" dirty="0"/>
            </a:br>
            <a:r>
              <a:rPr lang="en-US" dirty="0"/>
              <a:t>Accuracy: 0.4768</a:t>
            </a:r>
          </a:p>
          <a:p>
            <a:endParaRPr lang="en-US" dirty="0"/>
          </a:p>
        </p:txBody>
      </p:sp>
      <p:pic>
        <p:nvPicPr>
          <p:cNvPr id="5" name="Picture 4">
            <a:extLst>
              <a:ext uri="{FF2B5EF4-FFF2-40B4-BE49-F238E27FC236}">
                <a16:creationId xmlns:a16="http://schemas.microsoft.com/office/drawing/2014/main" id="{EFFCA2C5-52C9-81A9-FC40-36ECD6FF24D9}"/>
              </a:ext>
            </a:extLst>
          </p:cNvPr>
          <p:cNvPicPr>
            <a:picLocks noChangeAspect="1"/>
          </p:cNvPicPr>
          <p:nvPr/>
        </p:nvPicPr>
        <p:blipFill>
          <a:blip r:embed="rId3"/>
          <a:stretch>
            <a:fillRect/>
          </a:stretch>
        </p:blipFill>
        <p:spPr>
          <a:xfrm>
            <a:off x="3358637" y="1924717"/>
            <a:ext cx="7797043" cy="4118686"/>
          </a:xfrm>
          <a:prstGeom prst="rect">
            <a:avLst/>
          </a:prstGeom>
        </p:spPr>
      </p:pic>
    </p:spTree>
    <p:extLst>
      <p:ext uri="{BB962C8B-B14F-4D97-AF65-F5344CB8AC3E}">
        <p14:creationId xmlns:p14="http://schemas.microsoft.com/office/powerpoint/2010/main" val="154368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oplets on a glass surface with a needle">
            <a:extLst>
              <a:ext uri="{FF2B5EF4-FFF2-40B4-BE49-F238E27FC236}">
                <a16:creationId xmlns:a16="http://schemas.microsoft.com/office/drawing/2014/main" id="{F6B88039-7803-9976-B767-2A1B83D9F140}"/>
              </a:ext>
            </a:extLst>
          </p:cNvPr>
          <p:cNvPicPr>
            <a:picLocks noChangeAspect="1"/>
          </p:cNvPicPr>
          <p:nvPr/>
        </p:nvPicPr>
        <p:blipFill>
          <a:blip r:embed="rId3">
            <a:alphaModFix amt="35000"/>
          </a:blip>
          <a:srcRect b="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F249956C-E3DD-8D62-281D-C1C879D5777C}"/>
              </a:ext>
            </a:extLst>
          </p:cNvPr>
          <p:cNvSpPr>
            <a:spLocks noGrp="1"/>
          </p:cNvSpPr>
          <p:nvPr>
            <p:ph type="title"/>
          </p:nvPr>
        </p:nvSpPr>
        <p:spPr>
          <a:xfrm>
            <a:off x="1097280" y="286603"/>
            <a:ext cx="10058400" cy="1450757"/>
          </a:xfrm>
        </p:spPr>
        <p:txBody>
          <a:bodyPr vert="horz" lIns="91440" tIns="45720" rIns="91440" bIns="45720" rtlCol="0" anchor="b">
            <a:normAutofit/>
          </a:bodyPr>
          <a:lstStyle/>
          <a:p>
            <a:pPr marR="0"/>
            <a:r>
              <a:rPr lang="en-US" b="0" i="0" u="none" strike="noStrike" dirty="0"/>
              <a:t>Regularization Tuning – Kathryn Burkhart</a:t>
            </a:r>
          </a:p>
        </p:txBody>
      </p:sp>
      <p:cxnSp>
        <p:nvCxnSpPr>
          <p:cNvPr id="26" name="Straight Connector 25">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AB11724-3064-8872-B0F5-97226ED8AF19}"/>
              </a:ext>
            </a:extLst>
          </p:cNvPr>
          <p:cNvSpPr>
            <a:spLocks noGrp="1"/>
          </p:cNvSpPr>
          <p:nvPr>
            <p:ph type="body" idx="1"/>
          </p:nvPr>
        </p:nvSpPr>
        <p:spPr>
          <a:xfrm>
            <a:off x="1097280" y="2108201"/>
            <a:ext cx="10058400" cy="4132577"/>
          </a:xfrm>
        </p:spPr>
        <p:txBody>
          <a:bodyPr vert="horz" lIns="0" tIns="45720" rIns="0" bIns="45720" rtlCol="0">
            <a:noAutofit/>
          </a:bodyPr>
          <a:lstStyle/>
          <a:p>
            <a:pPr marR="0" lvl="0">
              <a:lnSpc>
                <a:spcPct val="90000"/>
              </a:lnSpc>
            </a:pPr>
            <a:r>
              <a:rPr lang="en-US" sz="1400" b="0" u="none" strike="noStrike" baseline="0" dirty="0"/>
              <a:t>Objective: Improve generalization &amp; prevent overfitting</a:t>
            </a:r>
          </a:p>
          <a:p>
            <a:pPr marR="0" lvl="0">
              <a:lnSpc>
                <a:spcPct val="90000"/>
              </a:lnSpc>
            </a:pPr>
            <a:r>
              <a:rPr lang="en-US" sz="1400" b="0" u="none" strike="noStrike" baseline="0" dirty="0"/>
              <a:t>Tuning Choices:</a:t>
            </a:r>
          </a:p>
          <a:p>
            <a:pPr marR="0" lvl="1">
              <a:lnSpc>
                <a:spcPct val="90000"/>
              </a:lnSpc>
            </a:pPr>
            <a:r>
              <a:rPr lang="en-US" sz="1400" b="1" u="none" strike="noStrike" baseline="0" dirty="0"/>
              <a:t>Dropout Rate:</a:t>
            </a:r>
          </a:p>
          <a:p>
            <a:pPr marR="0" lvl="2">
              <a:lnSpc>
                <a:spcPct val="90000"/>
              </a:lnSpc>
            </a:pPr>
            <a:r>
              <a:rPr lang="en-US" b="0" u="none" strike="noStrike" baseline="0" dirty="0"/>
              <a:t>Dropout prevents overfitting by randomly disabling neurons during training.</a:t>
            </a:r>
          </a:p>
          <a:p>
            <a:pPr marR="0" lvl="3">
              <a:lnSpc>
                <a:spcPct val="90000"/>
              </a:lnSpc>
            </a:pPr>
            <a:r>
              <a:rPr lang="en-US" b="0" u="none" strike="noStrike" baseline="0" dirty="0"/>
              <a:t>0.3 (light regularization) vs 0.5 (moderate regularization)</a:t>
            </a:r>
          </a:p>
          <a:p>
            <a:pPr marR="0" lvl="1">
              <a:lnSpc>
                <a:spcPct val="90000"/>
              </a:lnSpc>
            </a:pPr>
            <a:r>
              <a:rPr lang="en-US" sz="1400" b="1" u="none" strike="noStrike" baseline="0" dirty="0"/>
              <a:t>Weight decay (L2 Regularization):</a:t>
            </a:r>
          </a:p>
          <a:p>
            <a:pPr marR="0" lvl="2">
              <a:lnSpc>
                <a:spcPct val="90000"/>
              </a:lnSpc>
            </a:pPr>
            <a:r>
              <a:rPr lang="en-US" b="0" u="none" strike="noStrike" baseline="0" dirty="0"/>
              <a:t>Penalizes large weight values to avoid overfitting</a:t>
            </a:r>
          </a:p>
          <a:p>
            <a:pPr marR="0" lvl="2">
              <a:lnSpc>
                <a:spcPct val="90000"/>
              </a:lnSpc>
            </a:pPr>
            <a:r>
              <a:rPr lang="en-US" b="0" u="none" strike="noStrike" baseline="0" dirty="0"/>
              <a:t>1e-5 for selected models</a:t>
            </a:r>
          </a:p>
          <a:p>
            <a:pPr marR="0" lvl="1">
              <a:lnSpc>
                <a:spcPct val="90000"/>
              </a:lnSpc>
            </a:pPr>
            <a:r>
              <a:rPr lang="en-US" sz="1400" b="1" u="none" strike="noStrike" baseline="0" dirty="0"/>
              <a:t>Batch Normalization:</a:t>
            </a:r>
          </a:p>
          <a:p>
            <a:pPr marR="0" lvl="2">
              <a:lnSpc>
                <a:spcPct val="90000"/>
              </a:lnSpc>
            </a:pPr>
            <a:r>
              <a:rPr lang="en-US" b="0" u="none" strike="noStrike" baseline="0" dirty="0"/>
              <a:t>Batch normalization helps stabilize training and speeds up convergence</a:t>
            </a:r>
          </a:p>
          <a:p>
            <a:pPr marR="0" lvl="2">
              <a:lnSpc>
                <a:spcPct val="90000"/>
              </a:lnSpc>
            </a:pPr>
            <a:r>
              <a:rPr lang="en-US" b="0" u="none" strike="noStrike" baseline="0" dirty="0"/>
              <a:t>Compare: With Batch Norm and Without Batch Norm</a:t>
            </a:r>
          </a:p>
        </p:txBody>
      </p:sp>
      <p:sp>
        <p:nvSpPr>
          <p:cNvPr id="28" name="Rectangle 27">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62238018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5AF6-8438-5FB9-0F47-4B7204FD2649}"/>
              </a:ext>
            </a:extLst>
          </p:cNvPr>
          <p:cNvSpPr>
            <a:spLocks noGrp="1"/>
          </p:cNvSpPr>
          <p:nvPr>
            <p:ph type="title"/>
          </p:nvPr>
        </p:nvSpPr>
        <p:spPr/>
        <p:txBody>
          <a:bodyPr/>
          <a:lstStyle/>
          <a:p>
            <a:r>
              <a:rPr lang="en-US" sz="4800" b="0" i="0" u="none" strike="noStrike" dirty="0"/>
              <a:t>Regularization Tuning – Kathryn Burkhart</a:t>
            </a:r>
            <a:endParaRPr lang="en-US" dirty="0"/>
          </a:p>
        </p:txBody>
      </p:sp>
      <p:sp>
        <p:nvSpPr>
          <p:cNvPr id="3" name="Text Placeholder 2">
            <a:extLst>
              <a:ext uri="{FF2B5EF4-FFF2-40B4-BE49-F238E27FC236}">
                <a16:creationId xmlns:a16="http://schemas.microsoft.com/office/drawing/2014/main" id="{D8E143D3-D958-E8D7-82C2-506F536A17D8}"/>
              </a:ext>
            </a:extLst>
          </p:cNvPr>
          <p:cNvSpPr>
            <a:spLocks noGrp="1"/>
          </p:cNvSpPr>
          <p:nvPr>
            <p:ph type="body" idx="1"/>
          </p:nvPr>
        </p:nvSpPr>
        <p:spPr>
          <a:xfrm>
            <a:off x="1097280" y="2108201"/>
            <a:ext cx="10058400" cy="3970866"/>
          </a:xfrm>
        </p:spPr>
        <p:txBody>
          <a:bodyPr/>
          <a:lstStyle/>
          <a:p>
            <a:r>
              <a:rPr lang="en-US" sz="2000" b="1" i="0" u="none" strike="noStrike" baseline="0" dirty="0"/>
              <a:t>Pros &amp; Cons of Approach: </a:t>
            </a:r>
          </a:p>
          <a:p>
            <a:endParaRPr lang="en-US" dirty="0"/>
          </a:p>
        </p:txBody>
      </p:sp>
      <p:graphicFrame>
        <p:nvGraphicFramePr>
          <p:cNvPr id="4" name="Table 3">
            <a:extLst>
              <a:ext uri="{FF2B5EF4-FFF2-40B4-BE49-F238E27FC236}">
                <a16:creationId xmlns:a16="http://schemas.microsoft.com/office/drawing/2014/main" id="{1C8E6356-B0EA-DBC3-4713-4C603C2FD8D0}"/>
              </a:ext>
            </a:extLst>
          </p:cNvPr>
          <p:cNvGraphicFramePr>
            <a:graphicFrameLocks noGrp="1"/>
          </p:cNvGraphicFramePr>
          <p:nvPr>
            <p:extLst>
              <p:ext uri="{D42A27DB-BD31-4B8C-83A1-F6EECF244321}">
                <p14:modId xmlns:p14="http://schemas.microsoft.com/office/powerpoint/2010/main" val="1722860949"/>
              </p:ext>
            </p:extLst>
          </p:nvPr>
        </p:nvGraphicFramePr>
        <p:xfrm>
          <a:off x="1168402" y="2555896"/>
          <a:ext cx="9743439" cy="1659230"/>
        </p:xfrm>
        <a:graphic>
          <a:graphicData uri="http://schemas.openxmlformats.org/drawingml/2006/table">
            <a:tbl>
              <a:tblPr firstRow="1" bandRow="1">
                <a:tableStyleId>{BC89EF96-8CEA-46FF-86C4-4CE0E7609802}</a:tableStyleId>
              </a:tblPr>
              <a:tblGrid>
                <a:gridCol w="1895916">
                  <a:extLst>
                    <a:ext uri="{9D8B030D-6E8A-4147-A177-3AD203B41FA5}">
                      <a16:colId xmlns:a16="http://schemas.microsoft.com/office/drawing/2014/main" val="2760463008"/>
                    </a:ext>
                  </a:extLst>
                </a:gridCol>
                <a:gridCol w="4445922">
                  <a:extLst>
                    <a:ext uri="{9D8B030D-6E8A-4147-A177-3AD203B41FA5}">
                      <a16:colId xmlns:a16="http://schemas.microsoft.com/office/drawing/2014/main" val="115611125"/>
                    </a:ext>
                  </a:extLst>
                </a:gridCol>
                <a:gridCol w="3401601">
                  <a:extLst>
                    <a:ext uri="{9D8B030D-6E8A-4147-A177-3AD203B41FA5}">
                      <a16:colId xmlns:a16="http://schemas.microsoft.com/office/drawing/2014/main" val="2371909138"/>
                    </a:ext>
                  </a:extLst>
                </a:gridCol>
              </a:tblGrid>
              <a:tr h="253508">
                <a:tc>
                  <a:txBody>
                    <a:bodyPr/>
                    <a:lstStyle/>
                    <a:p>
                      <a:r>
                        <a:rPr lang="en-US" sz="1400" b="1" dirty="0"/>
                        <a:t>Method</a:t>
                      </a:r>
                      <a:endParaRPr lang="en-US" sz="1400" dirty="0"/>
                    </a:p>
                  </a:txBody>
                  <a:tcPr anchor="ctr"/>
                </a:tc>
                <a:tc>
                  <a:txBody>
                    <a:bodyPr/>
                    <a:lstStyle/>
                    <a:p>
                      <a:r>
                        <a:rPr lang="en-US" sz="1400" b="1" dirty="0"/>
                        <a:t>Pros</a:t>
                      </a:r>
                      <a:endParaRPr lang="en-US" sz="1400" dirty="0"/>
                    </a:p>
                  </a:txBody>
                  <a:tcPr anchor="ctr"/>
                </a:tc>
                <a:tc>
                  <a:txBody>
                    <a:bodyPr/>
                    <a:lstStyle/>
                    <a:p>
                      <a:r>
                        <a:rPr lang="en-US" sz="1400" b="1" dirty="0"/>
                        <a:t>Cons</a:t>
                      </a:r>
                      <a:endParaRPr lang="en-US" sz="1400" dirty="0"/>
                    </a:p>
                  </a:txBody>
                  <a:tcPr anchor="ctr"/>
                </a:tc>
                <a:extLst>
                  <a:ext uri="{0D108BD9-81ED-4DB2-BD59-A6C34878D82A}">
                    <a16:rowId xmlns:a16="http://schemas.microsoft.com/office/drawing/2014/main" val="434492239"/>
                  </a:ext>
                </a:extLst>
              </a:tr>
              <a:tr h="418135">
                <a:tc>
                  <a:txBody>
                    <a:bodyPr/>
                    <a:lstStyle/>
                    <a:p>
                      <a:r>
                        <a:rPr lang="en-US" sz="1400" b="1" dirty="0"/>
                        <a:t>Dropout</a:t>
                      </a:r>
                    </a:p>
                  </a:txBody>
                  <a:tcPr anchor="ctr"/>
                </a:tc>
                <a:tc>
                  <a:txBody>
                    <a:bodyPr/>
                    <a:lstStyle/>
                    <a:p>
                      <a:r>
                        <a:rPr lang="en-US" sz="1400" dirty="0"/>
                        <a:t>Prevents overfitting by reducing reliance on specific neurons</a:t>
                      </a:r>
                    </a:p>
                  </a:txBody>
                  <a:tcPr anchor="ctr"/>
                </a:tc>
                <a:tc>
                  <a:txBody>
                    <a:bodyPr/>
                    <a:lstStyle/>
                    <a:p>
                      <a:r>
                        <a:rPr lang="en-US" sz="1400"/>
                        <a:t>Too much (0.5) may cause underfitting</a:t>
                      </a:r>
                    </a:p>
                  </a:txBody>
                  <a:tcPr anchor="ctr"/>
                </a:tc>
                <a:extLst>
                  <a:ext uri="{0D108BD9-81ED-4DB2-BD59-A6C34878D82A}">
                    <a16:rowId xmlns:a16="http://schemas.microsoft.com/office/drawing/2014/main" val="2656248081"/>
                  </a:ext>
                </a:extLst>
              </a:tr>
              <a:tr h="418135">
                <a:tc>
                  <a:txBody>
                    <a:bodyPr/>
                    <a:lstStyle/>
                    <a:p>
                      <a:r>
                        <a:rPr lang="en-US" sz="1400" b="1" dirty="0"/>
                        <a:t>Weight Decay (L2)</a:t>
                      </a:r>
                    </a:p>
                  </a:txBody>
                  <a:tcPr anchor="ctr"/>
                </a:tc>
                <a:tc>
                  <a:txBody>
                    <a:bodyPr/>
                    <a:lstStyle/>
                    <a:p>
                      <a:r>
                        <a:rPr lang="en-US" sz="1400" dirty="0"/>
                        <a:t>Helps control large weight values</a:t>
                      </a:r>
                    </a:p>
                  </a:txBody>
                  <a:tcPr anchor="ctr"/>
                </a:tc>
                <a:tc>
                  <a:txBody>
                    <a:bodyPr/>
                    <a:lstStyle/>
                    <a:p>
                      <a:r>
                        <a:rPr lang="en-US" sz="1400" dirty="0"/>
                        <a:t>High values can restrict learning</a:t>
                      </a:r>
                    </a:p>
                  </a:txBody>
                  <a:tcPr anchor="ctr"/>
                </a:tc>
                <a:extLst>
                  <a:ext uri="{0D108BD9-81ED-4DB2-BD59-A6C34878D82A}">
                    <a16:rowId xmlns:a16="http://schemas.microsoft.com/office/drawing/2014/main" val="2465189875"/>
                  </a:ext>
                </a:extLst>
              </a:tr>
              <a:tr h="418135">
                <a:tc>
                  <a:txBody>
                    <a:bodyPr/>
                    <a:lstStyle/>
                    <a:p>
                      <a:r>
                        <a:rPr lang="en-US" sz="1400" b="1" dirty="0"/>
                        <a:t>Batch Normalization</a:t>
                      </a:r>
                    </a:p>
                  </a:txBody>
                  <a:tcPr anchor="ctr"/>
                </a:tc>
                <a:tc>
                  <a:txBody>
                    <a:bodyPr/>
                    <a:lstStyle/>
                    <a:p>
                      <a:r>
                        <a:rPr lang="en-US" sz="1400" dirty="0"/>
                        <a:t>Stabilizes training, reduces dependence on dropout</a:t>
                      </a:r>
                    </a:p>
                  </a:txBody>
                  <a:tcPr anchor="ctr"/>
                </a:tc>
                <a:tc>
                  <a:txBody>
                    <a:bodyPr/>
                    <a:lstStyle/>
                    <a:p>
                      <a:r>
                        <a:rPr lang="en-US" sz="1400" dirty="0"/>
                        <a:t>Adds extra computation cost</a:t>
                      </a:r>
                    </a:p>
                  </a:txBody>
                  <a:tcPr anchor="ctr"/>
                </a:tc>
                <a:extLst>
                  <a:ext uri="{0D108BD9-81ED-4DB2-BD59-A6C34878D82A}">
                    <a16:rowId xmlns:a16="http://schemas.microsoft.com/office/drawing/2014/main" val="103349338"/>
                  </a:ext>
                </a:extLst>
              </a:tr>
            </a:tbl>
          </a:graphicData>
        </a:graphic>
      </p:graphicFrame>
      <p:sp>
        <p:nvSpPr>
          <p:cNvPr id="8" name="TextBox 7">
            <a:extLst>
              <a:ext uri="{FF2B5EF4-FFF2-40B4-BE49-F238E27FC236}">
                <a16:creationId xmlns:a16="http://schemas.microsoft.com/office/drawing/2014/main" id="{D91D89E3-10F6-1518-C1D6-327A797C2D0D}"/>
              </a:ext>
            </a:extLst>
          </p:cNvPr>
          <p:cNvSpPr txBox="1"/>
          <p:nvPr/>
        </p:nvSpPr>
        <p:spPr>
          <a:xfrm>
            <a:off x="1097280" y="4684567"/>
            <a:ext cx="5115347" cy="590931"/>
          </a:xfrm>
          <a:prstGeom prst="rect">
            <a:avLst/>
          </a:prstGeom>
          <a:noFill/>
        </p:spPr>
        <p:txBody>
          <a:bodyPr wrap="square">
            <a:spAutoFit/>
          </a:bodyPr>
          <a:lstStyle/>
          <a:p>
            <a:pPr marR="0" lvl="0">
              <a:lnSpc>
                <a:spcPct val="90000"/>
              </a:lnSpc>
            </a:pPr>
            <a:r>
              <a:rPr lang="en-US" sz="1800" b="1" i="0" u="none" strike="noStrike" baseline="0" dirty="0"/>
              <a:t>End Goal: </a:t>
            </a:r>
            <a:r>
              <a:rPr lang="en-US" sz="1800" i="0" u="none" strike="noStrike" baseline="0" dirty="0"/>
              <a:t>Id</a:t>
            </a:r>
            <a:r>
              <a:rPr lang="en-US" sz="1800" b="0" i="0" u="none" strike="noStrike" baseline="0" dirty="0"/>
              <a:t>entify the best approach that minimizes overfitting without sacrificing accuracy.</a:t>
            </a:r>
          </a:p>
        </p:txBody>
      </p:sp>
      <p:pic>
        <p:nvPicPr>
          <p:cNvPr id="9" name="Picture 8">
            <a:extLst>
              <a:ext uri="{FF2B5EF4-FFF2-40B4-BE49-F238E27FC236}">
                <a16:creationId xmlns:a16="http://schemas.microsoft.com/office/drawing/2014/main" id="{780629D7-7233-DF69-5604-0E0D2B113DC6}"/>
              </a:ext>
            </a:extLst>
          </p:cNvPr>
          <p:cNvPicPr>
            <a:picLocks noChangeAspect="1"/>
          </p:cNvPicPr>
          <p:nvPr/>
        </p:nvPicPr>
        <p:blipFill>
          <a:blip r:embed="rId3"/>
          <a:stretch>
            <a:fillRect/>
          </a:stretch>
        </p:blipFill>
        <p:spPr>
          <a:xfrm>
            <a:off x="6375126" y="4576873"/>
            <a:ext cx="5115347" cy="1240471"/>
          </a:xfrm>
          <a:prstGeom prst="rect">
            <a:avLst/>
          </a:prstGeom>
        </p:spPr>
      </p:pic>
    </p:spTree>
    <p:extLst>
      <p:ext uri="{BB962C8B-B14F-4D97-AF65-F5344CB8AC3E}">
        <p14:creationId xmlns:p14="http://schemas.microsoft.com/office/powerpoint/2010/main" val="187200133"/>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2.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 design</Template>
  <TotalTime>389</TotalTime>
  <Words>5380</Words>
  <Application>Microsoft Office PowerPoint</Application>
  <PresentationFormat>Widescreen</PresentationFormat>
  <Paragraphs>585</Paragraphs>
  <Slides>31</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Arial</vt:lpstr>
      <vt:lpstr>Calibri</vt:lpstr>
      <vt:lpstr>Calibri Light</vt:lpstr>
      <vt:lpstr>Times New Roman</vt:lpstr>
      <vt:lpstr>RetrospectVTI</vt:lpstr>
      <vt:lpstr>CNN for Multi-Class Image Classification</vt:lpstr>
      <vt:lpstr>Dataset Overview</vt:lpstr>
      <vt:lpstr>Data Preprocessing and DataLoader Setup</vt:lpstr>
      <vt:lpstr>CNN Model Architecture Experimentation </vt:lpstr>
      <vt:lpstr>Hyperparameter Tuning Strategy – Prince Praveen</vt:lpstr>
      <vt:lpstr>Prince’s Model: Validation Metrics- F1 </vt:lpstr>
      <vt:lpstr>Prince’s Model: Validation Metrics- Accuracy </vt:lpstr>
      <vt:lpstr>Regularization Tuning – Kathryn Burkhart</vt:lpstr>
      <vt:lpstr>Regularization Tuning – Kathryn Burkhart</vt:lpstr>
      <vt:lpstr>Regularization Tuning (Model 1 Findings) – Kathryn Burkhart</vt:lpstr>
      <vt:lpstr>Regularization Tuning (Model 2 Findings) – Kathryn Burkhart</vt:lpstr>
      <vt:lpstr>Regularization Tuning (Model 3 Findings) – Kathryn Burkhart</vt:lpstr>
      <vt:lpstr>Kathryn’s Models: Validation Metrics – F1</vt:lpstr>
      <vt:lpstr>Kathryn’s Models: Validation Metrics – Accuracy</vt:lpstr>
      <vt:lpstr>Optimization &amp; Training Strategy – Debjani Sarma</vt:lpstr>
      <vt:lpstr>Optimization &amp; Training Strategy – Debjani Sarma</vt:lpstr>
      <vt:lpstr>Optimization &amp; Training Strategy – Debjani Sarma</vt:lpstr>
      <vt:lpstr>Optimization &amp; Training Strategy – Debjani Sarma</vt:lpstr>
      <vt:lpstr>Optimization &amp; Training Strategy (Model 1 Findings) – Debjani Sarma</vt:lpstr>
      <vt:lpstr>Optimization &amp; Training Strategy (Model 2 Findings) – Debjani Sarma</vt:lpstr>
      <vt:lpstr>Debjani’s Model :  Validation Metrics - F1-score</vt:lpstr>
      <vt:lpstr>Debjani’s Model :  Validation Metrics - Accuracy</vt:lpstr>
      <vt:lpstr>Hyperparameter Sweep – Optimized CNN Training</vt:lpstr>
      <vt:lpstr>Steps in This Hyperparameter Sweep</vt:lpstr>
      <vt:lpstr>Logging &amp; Visualization</vt:lpstr>
      <vt:lpstr>Model 1: Hyperparameter Sweep with RMSprop Optimizer</vt:lpstr>
      <vt:lpstr>Model 2: Hyperparameter Sweep with RMSprop Optimizer</vt:lpstr>
      <vt:lpstr>Model 3: Hyperparameter Sweep with Adam Optimizer</vt:lpstr>
      <vt:lpstr>Model 4: Hyperparameter Sweep with SGD Optimizer</vt:lpstr>
      <vt:lpstr>Key Insights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Kathryn Burkhart</dc:creator>
  <cp:lastModifiedBy>Prince Praveen</cp:lastModifiedBy>
  <cp:revision>23</cp:revision>
  <dcterms:created xsi:type="dcterms:W3CDTF">2025-03-09T02:13:42Z</dcterms:created>
  <dcterms:modified xsi:type="dcterms:W3CDTF">2025-03-11T01:05:11Z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